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3"/>
  </p:notesMasterIdLst>
  <p:sldIdLst>
    <p:sldId id="256" r:id="rId2"/>
    <p:sldId id="279" r:id="rId3"/>
    <p:sldId id="259" r:id="rId4"/>
    <p:sldId id="280" r:id="rId5"/>
    <p:sldId id="260" r:id="rId6"/>
    <p:sldId id="258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61" r:id="rId16"/>
    <p:sldId id="277" r:id="rId17"/>
    <p:sldId id="266" r:id="rId18"/>
    <p:sldId id="265" r:id="rId19"/>
    <p:sldId id="264" r:id="rId20"/>
    <p:sldId id="263" r:id="rId21"/>
    <p:sldId id="262" r:id="rId22"/>
    <p:sldId id="289" r:id="rId23"/>
    <p:sldId id="290" r:id="rId24"/>
    <p:sldId id="291" r:id="rId25"/>
    <p:sldId id="292" r:id="rId26"/>
    <p:sldId id="293" r:id="rId27"/>
    <p:sldId id="294" r:id="rId28"/>
    <p:sldId id="296" r:id="rId29"/>
    <p:sldId id="295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0" r:id="rId44"/>
    <p:sldId id="311" r:id="rId45"/>
    <p:sldId id="312" r:id="rId46"/>
    <p:sldId id="313" r:id="rId47"/>
    <p:sldId id="314" r:id="rId48"/>
    <p:sldId id="315" r:id="rId49"/>
    <p:sldId id="316" r:id="rId50"/>
    <p:sldId id="317" r:id="rId51"/>
    <p:sldId id="318" r:id="rId52"/>
    <p:sldId id="344" r:id="rId53"/>
    <p:sldId id="319" r:id="rId54"/>
    <p:sldId id="320" r:id="rId55"/>
    <p:sldId id="321" r:id="rId56"/>
    <p:sldId id="322" r:id="rId57"/>
    <p:sldId id="323" r:id="rId58"/>
    <p:sldId id="324" r:id="rId59"/>
    <p:sldId id="325" r:id="rId60"/>
    <p:sldId id="326" r:id="rId61"/>
    <p:sldId id="327" r:id="rId62"/>
    <p:sldId id="328" r:id="rId63"/>
    <p:sldId id="329" r:id="rId64"/>
    <p:sldId id="330" r:id="rId65"/>
    <p:sldId id="331" r:id="rId66"/>
    <p:sldId id="332" r:id="rId67"/>
    <p:sldId id="346" r:id="rId68"/>
    <p:sldId id="347" r:id="rId69"/>
    <p:sldId id="343" r:id="rId70"/>
    <p:sldId id="335" r:id="rId71"/>
    <p:sldId id="336" r:id="rId72"/>
    <p:sldId id="337" r:id="rId73"/>
    <p:sldId id="338" r:id="rId74"/>
    <p:sldId id="339" r:id="rId75"/>
    <p:sldId id="340" r:id="rId76"/>
    <p:sldId id="341" r:id="rId77"/>
    <p:sldId id="342" r:id="rId78"/>
    <p:sldId id="345" r:id="rId79"/>
    <p:sldId id="268" r:id="rId80"/>
    <p:sldId id="334" r:id="rId81"/>
    <p:sldId id="333" r:id="rId8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51"/>
    <p:restoredTop sz="94643"/>
  </p:normalViewPr>
  <p:slideViewPr>
    <p:cSldViewPr snapToGrid="0" snapToObjects="1">
      <p:cViewPr varScale="1">
        <p:scale>
          <a:sx n="110" d="100"/>
          <a:sy n="110" d="100"/>
        </p:scale>
        <p:origin x="176" y="288"/>
      </p:cViewPr>
      <p:guideLst/>
    </p:cSldViewPr>
  </p:slideViewPr>
  <p:outlineViewPr>
    <p:cViewPr>
      <p:scale>
        <a:sx n="33" d="100"/>
        <a:sy n="33" d="100"/>
      </p:scale>
      <p:origin x="0" y="-13405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4FFFD-2C3D-A147-911C-DFC24A81FC98}" type="datetimeFigureOut">
              <a:rPr lang="pl-PL" smtClean="0"/>
              <a:t>12.04.2021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2A03C-5816-3A47-8C35-5A293BB3D3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3643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2A03C-5816-3A47-8C35-5A293BB3D3BD}" type="slidenum">
              <a:rPr lang="pl-PL" smtClean="0"/>
              <a:t>43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743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2A03C-5816-3A47-8C35-5A293BB3D3BD}" type="slidenum">
              <a:rPr lang="pl-PL" smtClean="0"/>
              <a:t>81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2018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B68C-C48A-9E48-9BF1-0DEE4F18823F}" type="datetimeFigureOut">
              <a:rPr lang="pl-PL" smtClean="0"/>
              <a:t>12.04.2021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89CE-CE6E-5B4C-A856-3719EC7E1E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182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B68C-C48A-9E48-9BF1-0DEE4F18823F}" type="datetimeFigureOut">
              <a:rPr lang="pl-PL" smtClean="0"/>
              <a:t>12.04.2021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89CE-CE6E-5B4C-A856-3719EC7E1E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2279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B68C-C48A-9E48-9BF1-0DEE4F18823F}" type="datetimeFigureOut">
              <a:rPr lang="pl-PL" smtClean="0"/>
              <a:t>12.04.2021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89CE-CE6E-5B4C-A856-3719EC7E1E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6266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867" y="228600"/>
            <a:ext cx="10363200" cy="1143000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609600" y="1885950"/>
            <a:ext cx="10905067" cy="4171950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575733" y="622935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pl-PL" altLang="x-none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165600" y="622935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pl-PL" altLang="x-none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974667" y="622935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EF2514B2-6CE5-9B47-8EAC-B7638EF23EF7}" type="slidenum">
              <a:rPr lang="pl-PL" altLang="x-none"/>
              <a:pPr/>
              <a:t>‹#›</a:t>
            </a:fld>
            <a:endParaRPr lang="pl-PL" altLang="x-none"/>
          </a:p>
        </p:txBody>
      </p:sp>
    </p:spTree>
    <p:extLst>
      <p:ext uri="{BB962C8B-B14F-4D97-AF65-F5344CB8AC3E}">
        <p14:creationId xmlns:p14="http://schemas.microsoft.com/office/powerpoint/2010/main" val="2108670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B68C-C48A-9E48-9BF1-0DEE4F18823F}" type="datetimeFigureOut">
              <a:rPr lang="pl-PL" smtClean="0"/>
              <a:t>12.04.2021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89CE-CE6E-5B4C-A856-3719EC7E1E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842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B68C-C48A-9E48-9BF1-0DEE4F18823F}" type="datetimeFigureOut">
              <a:rPr lang="pl-PL" smtClean="0"/>
              <a:t>12.04.2021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89CE-CE6E-5B4C-A856-3719EC7E1E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07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B68C-C48A-9E48-9BF1-0DEE4F18823F}" type="datetimeFigureOut">
              <a:rPr lang="pl-PL" smtClean="0"/>
              <a:t>12.04.2021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89CE-CE6E-5B4C-A856-3719EC7E1E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1870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B68C-C48A-9E48-9BF1-0DEE4F18823F}" type="datetimeFigureOut">
              <a:rPr lang="pl-PL" smtClean="0"/>
              <a:t>12.04.2021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89CE-CE6E-5B4C-A856-3719EC7E1E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0575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B68C-C48A-9E48-9BF1-0DEE4F18823F}" type="datetimeFigureOut">
              <a:rPr lang="pl-PL" smtClean="0"/>
              <a:t>12.04.2021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89CE-CE6E-5B4C-A856-3719EC7E1E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34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B68C-C48A-9E48-9BF1-0DEE4F18823F}" type="datetimeFigureOut">
              <a:rPr lang="pl-PL" smtClean="0"/>
              <a:t>12.04.2021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89CE-CE6E-5B4C-A856-3719EC7E1E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402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B68C-C48A-9E48-9BF1-0DEE4F18823F}" type="datetimeFigureOut">
              <a:rPr lang="pl-PL" smtClean="0"/>
              <a:t>12.04.2021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89CE-CE6E-5B4C-A856-3719EC7E1E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923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B68C-C48A-9E48-9BF1-0DEE4F18823F}" type="datetimeFigureOut">
              <a:rPr lang="pl-PL" smtClean="0"/>
              <a:t>12.04.2021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89CE-CE6E-5B4C-A856-3719EC7E1E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24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DB68C-C48A-9E48-9BF1-0DEE4F18823F}" type="datetimeFigureOut">
              <a:rPr lang="pl-PL" smtClean="0"/>
              <a:t>12.04.2021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789CE-CE6E-5B4C-A856-3719EC7E1E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1140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06032"/>
          </a:xfrm>
        </p:spPr>
        <p:txBody>
          <a:bodyPr>
            <a:normAutofit fontScale="90000"/>
          </a:bodyPr>
          <a:lstStyle/>
          <a:p>
            <a:r>
              <a:rPr lang="pl-PL" dirty="0"/>
              <a:t>Badanie Biblii - o co wg Tory chodzi w tych świętach (</a:t>
            </a:r>
            <a:r>
              <a:rPr lang="pl-PL" dirty="0" err="1"/>
              <a:t>Kpl</a:t>
            </a:r>
            <a:r>
              <a:rPr lang="pl-PL" dirty="0"/>
              <a:t> 23)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491725"/>
            <a:ext cx="9144000" cy="1655762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pl-PL" dirty="0"/>
              <a:t>Spotkanie na telekonferencji ZOOM</a:t>
            </a:r>
          </a:p>
          <a:p>
            <a:pPr algn="r"/>
            <a:r>
              <a:rPr lang="pl-PL" dirty="0"/>
              <a:t>Piątek, 3 kwietnia 2020 roku</a:t>
            </a:r>
          </a:p>
          <a:p>
            <a:pPr algn="r"/>
            <a:endParaRPr lang="pl-PL" dirty="0"/>
          </a:p>
          <a:p>
            <a:pPr algn="r"/>
            <a:r>
              <a:rPr lang="pl-PL" dirty="0"/>
              <a:t>Rok p[</a:t>
            </a:r>
            <a:r>
              <a:rPr lang="pl-PL" dirty="0" err="1"/>
              <a:t>óźniej</a:t>
            </a:r>
            <a:r>
              <a:rPr lang="pl-PL" dirty="0"/>
              <a:t>, 10 kwietnia 2021</a:t>
            </a:r>
          </a:p>
          <a:p>
            <a:pPr algn="r"/>
            <a:r>
              <a:rPr lang="pl-PL" dirty="0"/>
              <a:t>Wojciech Apel, </a:t>
            </a:r>
            <a:r>
              <a:rPr lang="pl-PL" dirty="0" err="1"/>
              <a:t>wojtek@pp.org.pl</a:t>
            </a:r>
            <a:r>
              <a:rPr lang="pl-PL" dirty="0"/>
              <a:t>, 601 42 50 19</a:t>
            </a:r>
          </a:p>
        </p:txBody>
      </p:sp>
      <p:sp>
        <p:nvSpPr>
          <p:cNvPr id="8" name="PoleTekstowe 7"/>
          <p:cNvSpPr txBox="1"/>
          <p:nvPr/>
        </p:nvSpPr>
        <p:spPr>
          <a:xfrm>
            <a:off x="2222339" y="3509963"/>
            <a:ext cx="65512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>
                <a:solidFill>
                  <a:srgbClr val="FF0000"/>
                </a:solidFill>
              </a:rPr>
              <a:t>Ten materiał to na żywo pisane notatki ze spotkania i dlatego jego jakość jest kiepska, nie zachęcam do używania w innym celu niż przypominanie sobie spotkania.</a:t>
            </a:r>
          </a:p>
        </p:txBody>
      </p:sp>
    </p:spTree>
    <p:extLst>
      <p:ext uri="{BB962C8B-B14F-4D97-AF65-F5344CB8AC3E}">
        <p14:creationId xmlns:p14="http://schemas.microsoft.com/office/powerpoint/2010/main" val="754498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#0</a:t>
            </a:r>
            <a:br>
              <a:rPr lang="pl-PL" dirty="0"/>
            </a:br>
            <a:r>
              <a:rPr lang="pl-PL" dirty="0"/>
              <a:t>Jak je nazwać?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Szabat</a:t>
            </a:r>
          </a:p>
        </p:txBody>
      </p:sp>
    </p:spTree>
    <p:extLst>
      <p:ext uri="{BB962C8B-B14F-4D97-AF65-F5344CB8AC3E}">
        <p14:creationId xmlns:p14="http://schemas.microsoft.com/office/powerpoint/2010/main" val="572198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#0</a:t>
            </a:r>
            <a:br>
              <a:rPr lang="pl-PL" dirty="0"/>
            </a:br>
            <a:r>
              <a:rPr lang="pl-PL" dirty="0"/>
              <a:t>Kiedy się je obchodzi?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W sobotę – skąd to wiadomo?</a:t>
            </a:r>
          </a:p>
          <a:p>
            <a:r>
              <a:rPr lang="pl-PL" dirty="0"/>
              <a:t>W 7 dzień</a:t>
            </a:r>
          </a:p>
          <a:p>
            <a:r>
              <a:rPr lang="pl-PL" dirty="0"/>
              <a:t>Szabat nie znaczy sobota (a tym bardziej niedziela).</a:t>
            </a:r>
          </a:p>
          <a:p>
            <a:r>
              <a:rPr lang="pl-PL" dirty="0"/>
              <a:t>Szabat znaczy bezruch. </a:t>
            </a:r>
            <a:r>
              <a:rPr lang="pl-PL" dirty="0" err="1"/>
              <a:t>Dzięń</a:t>
            </a:r>
            <a:r>
              <a:rPr lang="pl-PL" dirty="0"/>
              <a:t> dla Pana.</a:t>
            </a:r>
          </a:p>
          <a:p>
            <a:endParaRPr lang="pl-PL" dirty="0"/>
          </a:p>
          <a:p>
            <a:r>
              <a:rPr lang="pl-PL" dirty="0"/>
              <a:t>Właściwa wypowiedz to </a:t>
            </a:r>
          </a:p>
          <a:p>
            <a:pPr lvl="1"/>
            <a:r>
              <a:rPr lang="pl-PL" dirty="0"/>
              <a:t>W sobotę jest szabat.</a:t>
            </a:r>
          </a:p>
          <a:p>
            <a:pPr lvl="1"/>
            <a:r>
              <a:rPr lang="pl-PL" dirty="0"/>
              <a:t>Siódmego dnia tygodnia jest szabat.</a:t>
            </a:r>
          </a:p>
          <a:p>
            <a:pPr lvl="1"/>
            <a:endParaRPr lang="pl-PL" dirty="0"/>
          </a:p>
          <a:p>
            <a:r>
              <a:rPr lang="pl-PL" dirty="0"/>
              <a:t>Zła wypowiedz:</a:t>
            </a:r>
          </a:p>
          <a:p>
            <a:pPr lvl="1"/>
            <a:r>
              <a:rPr lang="pl-PL" dirty="0"/>
              <a:t>Po piątku jest szabat.</a:t>
            </a:r>
          </a:p>
          <a:p>
            <a:pPr lvl="1"/>
            <a:r>
              <a:rPr lang="pl-PL" dirty="0"/>
              <a:t>Przed niedzielą jest szabat.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4922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#0</a:t>
            </a:r>
            <a:br>
              <a:rPr lang="pl-PL" dirty="0"/>
            </a:br>
            <a:r>
              <a:rPr lang="pl-PL" dirty="0"/>
              <a:t>Co należy zrobić a czego nie robić?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Nie wykonywać żadnej pracy.</a:t>
            </a:r>
          </a:p>
          <a:p>
            <a:r>
              <a:rPr lang="pl-PL" dirty="0"/>
              <a:t>Zwołanie święte – zgromadzenie, zwołanie.</a:t>
            </a:r>
          </a:p>
          <a:p>
            <a:r>
              <a:rPr lang="pl-PL" dirty="0"/>
              <a:t>W każdym domu (siedzibie) ma być domu.</a:t>
            </a:r>
          </a:p>
        </p:txBody>
      </p:sp>
    </p:spTree>
    <p:extLst>
      <p:ext uri="{BB962C8B-B14F-4D97-AF65-F5344CB8AC3E}">
        <p14:creationId xmlns:p14="http://schemas.microsoft.com/office/powerpoint/2010/main" val="2091566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#0</a:t>
            </a:r>
            <a:br>
              <a:rPr lang="pl-PL" dirty="0"/>
            </a:br>
            <a:r>
              <a:rPr lang="pl-PL" dirty="0"/>
              <a:t>Jakie to ma znaczenie?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Nie ma nic na ten temat w Kpł23</a:t>
            </a:r>
          </a:p>
          <a:p>
            <a:endParaRPr lang="pl-PL" dirty="0"/>
          </a:p>
          <a:p>
            <a:r>
              <a:rPr lang="pl-PL" dirty="0"/>
              <a:t>Bo siódmego dnia Bóg odpoczął po tym jak wszystko stworzył i był to dobre.</a:t>
            </a:r>
          </a:p>
          <a:p>
            <a:r>
              <a:rPr lang="pl-PL" dirty="0"/>
              <a:t>I na pamiątkę wyjścia z Egiptu.</a:t>
            </a:r>
          </a:p>
          <a:p>
            <a:endParaRPr lang="pl-PL" dirty="0"/>
          </a:p>
          <a:p>
            <a:r>
              <a:rPr lang="pl-PL" dirty="0"/>
              <a:t>Cykl który nie ma uzasadnienia astronomicznego. Rok i miesiąc mają.</a:t>
            </a:r>
          </a:p>
          <a:p>
            <a:r>
              <a:rPr lang="pl-PL" dirty="0"/>
              <a:t>Uwaga:</a:t>
            </a:r>
          </a:p>
          <a:p>
            <a:pPr lvl="1"/>
            <a:r>
              <a:rPr lang="pl-PL" dirty="0"/>
              <a:t>ale jest kwadra księżyca, czyli miesiąc 29/4</a:t>
            </a:r>
            <a:r>
              <a:rPr lang="mr-IN" dirty="0"/>
              <a:t>……</a:t>
            </a:r>
            <a:endParaRPr lang="pl-PL" dirty="0"/>
          </a:p>
          <a:p>
            <a:pPr lvl="1"/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7305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#0 - szabat</a:t>
            </a:r>
            <a:br>
              <a:rPr lang="pl-PL" dirty="0"/>
            </a:br>
            <a:r>
              <a:rPr lang="pl-PL" dirty="0"/>
              <a:t>Czy Pan Jezus coś z tym świętem zrobił?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Pan Jezus respektował.</a:t>
            </a:r>
          </a:p>
          <a:p>
            <a:r>
              <a:rPr lang="pl-PL" dirty="0"/>
              <a:t>Uzdrawiał w szabat.</a:t>
            </a:r>
          </a:p>
          <a:p>
            <a:r>
              <a:rPr lang="pl-PL" dirty="0"/>
              <a:t>Pan Jezus łamał (albo </a:t>
            </a:r>
            <a:r>
              <a:rPr lang="mr-IN" dirty="0"/>
              <a:t>…</a:t>
            </a:r>
            <a:r>
              <a:rPr lang="pl-PL" dirty="0"/>
              <a:t>.) prawo żydowskie bo </a:t>
            </a:r>
            <a:r>
              <a:rPr lang="mr-IN" dirty="0"/>
              <a:t>…</a:t>
            </a:r>
            <a:r>
              <a:rPr lang="pl-PL" dirty="0"/>
              <a:t>. Uzdrawiał, zrywał kłosy</a:t>
            </a:r>
            <a:r>
              <a:rPr lang="mr-IN" dirty="0"/>
              <a:t>…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29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Święto #1?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3038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Święto #1</a:t>
            </a:r>
            <a:br>
              <a:rPr lang="pl-PL" dirty="0"/>
            </a:br>
            <a:r>
              <a:rPr lang="pl-PL" dirty="0"/>
              <a:t>Opis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pierwszym miesiącu, czternastego dnia </a:t>
            </a:r>
            <a:r>
              <a:rPr lang="pl-PL" i="1" dirty="0"/>
              <a:t>tego miesiąca</a:t>
            </a:r>
            <a:r>
              <a:rPr lang="pl-PL" dirty="0"/>
              <a:t>, o zmierzchu, jest Pascha PANA.</a:t>
            </a:r>
          </a:p>
        </p:txBody>
      </p:sp>
    </p:spTree>
    <p:extLst>
      <p:ext uri="{BB962C8B-B14F-4D97-AF65-F5344CB8AC3E}">
        <p14:creationId xmlns:p14="http://schemas.microsoft.com/office/powerpoint/2010/main" val="1804944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#1</a:t>
            </a:r>
            <a:br>
              <a:rPr lang="pl-PL" dirty="0"/>
            </a:br>
            <a:r>
              <a:rPr lang="pl-PL" dirty="0"/>
              <a:t>Jak je nazwać?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Pascha</a:t>
            </a:r>
          </a:p>
          <a:p>
            <a:endParaRPr lang="pl-PL" dirty="0"/>
          </a:p>
          <a:p>
            <a:r>
              <a:rPr lang="pl-PL" dirty="0"/>
              <a:t>Inne nazwy</a:t>
            </a:r>
          </a:p>
          <a:p>
            <a:pPr lvl="1"/>
            <a:r>
              <a:rPr lang="pl-PL" dirty="0" err="1"/>
              <a:t>Pesach</a:t>
            </a:r>
            <a:endParaRPr lang="pl-PL" dirty="0"/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043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#1</a:t>
            </a:r>
            <a:br>
              <a:rPr lang="pl-PL" dirty="0"/>
            </a:br>
            <a:r>
              <a:rPr lang="pl-PL" dirty="0"/>
              <a:t>Kiedy się je obchodzi?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000" dirty="0"/>
              <a:t>14 dzień pierwszego miesiąca, o zmierzchu.</a:t>
            </a:r>
          </a:p>
          <a:p>
            <a:endParaRPr lang="pl-PL" sz="2000" dirty="0"/>
          </a:p>
          <a:p>
            <a:r>
              <a:rPr lang="pl-PL" sz="2000" dirty="0"/>
              <a:t>Miesiąc pierwszym miesiące roku</a:t>
            </a:r>
          </a:p>
          <a:p>
            <a:endParaRPr lang="pl-PL" sz="2000" dirty="0"/>
          </a:p>
          <a:p>
            <a:r>
              <a:rPr lang="pl-PL" sz="2000" dirty="0"/>
              <a:t>10 dnia należy postarać się o baranka – jeden na rodzinę.</a:t>
            </a:r>
          </a:p>
          <a:p>
            <a:r>
              <a:rPr lang="pl-PL" sz="2000" dirty="0"/>
              <a:t>Jest opisane jak spożywać baranka</a:t>
            </a:r>
          </a:p>
          <a:p>
            <a:r>
              <a:rPr lang="pl-PL" sz="2000" dirty="0"/>
              <a:t>Upiec</a:t>
            </a:r>
            <a:r>
              <a:rPr lang="mr-IN" sz="2000" dirty="0"/>
              <a:t>…</a:t>
            </a:r>
            <a:r>
              <a:rPr lang="pl-PL" sz="2000" dirty="0"/>
              <a:t>.</a:t>
            </a:r>
          </a:p>
          <a:p>
            <a:r>
              <a:rPr lang="pl-PL" sz="2000" dirty="0"/>
              <a:t>Spożywać w pośpiechu, ubranym jak do wyjścia (sandały, przepasanie)</a:t>
            </a:r>
          </a:p>
          <a:p>
            <a:r>
              <a:rPr lang="pl-PL" sz="2000" dirty="0"/>
              <a:t>Krew baranka służy do oznaczenia domu – dom oznaczony będzie bezpieczny – niszczyciel nie wejdzie.</a:t>
            </a:r>
          </a:p>
          <a:p>
            <a:r>
              <a:rPr lang="pl-PL" sz="2000" dirty="0"/>
              <a:t>Usuniecie wszelki kwas ze swoim domu – będziecie święci przez 7 dni, 1 i 7 jest szabat – UWAGA – to święto PRZAŚNIKÓW</a:t>
            </a:r>
            <a:r>
              <a:rPr lang="mr-IN" sz="2000" dirty="0"/>
              <a:t>…</a:t>
            </a:r>
            <a:r>
              <a:rPr lang="pl-PL" sz="2000" dirty="0"/>
              <a:t>.. Od 14 do 21 dnia miesiąc</a:t>
            </a:r>
            <a:r>
              <a:rPr lang="mr-IN" sz="2000" dirty="0"/>
              <a:t>…</a:t>
            </a:r>
            <a:r>
              <a:rPr lang="pl-PL" sz="2000" dirty="0"/>
              <a:t>.</a:t>
            </a:r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83614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#1</a:t>
            </a:r>
            <a:br>
              <a:rPr lang="pl-PL" dirty="0"/>
            </a:br>
            <a:r>
              <a:rPr lang="pl-PL" dirty="0"/>
              <a:t>Co należy zrobić a czego nie robić?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1529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Zaproszenie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759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i="1" dirty="0"/>
              <a:t>Czy ktoś z Was chwiałby dziś popatrzyć razem do Biblii i wyczaić z niej o co w tych świętach Wielkanocy, czyli Paschy, Przaśników i Pierwocin chodzi? Dlaczego pierwsza niedziela po wiosennej pełni (tak mają katolicy) ale też 14 dzień po nowiu, po wiosennym przesileniu.</a:t>
            </a:r>
          </a:p>
          <a:p>
            <a:pPr marL="0" indent="0">
              <a:buNone/>
            </a:pPr>
            <a:r>
              <a:rPr lang="pl-PL" i="1" dirty="0"/>
              <a:t>Zapraszam do przestudiowania 23 rozdziału Księgi Kapłańskiej.</a:t>
            </a:r>
          </a:p>
          <a:p>
            <a:pPr marL="0" indent="0">
              <a:buNone/>
            </a:pPr>
            <a:r>
              <a:rPr lang="pl-PL" i="1" dirty="0"/>
              <a:t>Jak? Na telekonferencji za pomocą bardzo wygodnego i skutecznego narzędzia ZOOM (albo jak ktoś chce to nawet sam telefon wystarcza)/</a:t>
            </a:r>
          </a:p>
          <a:p>
            <a:pPr marL="0" indent="0">
              <a:buNone/>
            </a:pPr>
            <a:r>
              <a:rPr lang="pl-PL" i="1" dirty="0"/>
              <a:t>Gdzie? </a:t>
            </a:r>
            <a:br>
              <a:rPr lang="pl-PL" i="1" dirty="0"/>
            </a:br>
            <a:r>
              <a:rPr lang="pl-PL" i="1" dirty="0"/>
              <a:t>Link do ZOOM </a:t>
            </a:r>
            <a:r>
              <a:rPr lang="pl-PL" i="1" dirty="0" err="1"/>
              <a:t>https</a:t>
            </a:r>
            <a:r>
              <a:rPr lang="pl-PL" i="1" dirty="0"/>
              <a:t>://</a:t>
            </a:r>
            <a:r>
              <a:rPr lang="pl-PL" i="1" dirty="0" err="1"/>
              <a:t>zoom.us</a:t>
            </a:r>
            <a:r>
              <a:rPr lang="pl-PL" i="1" dirty="0"/>
              <a:t>/j/782317405</a:t>
            </a:r>
            <a:br>
              <a:rPr lang="pl-PL" i="1" dirty="0"/>
            </a:br>
            <a:r>
              <a:rPr lang="pl-PL" i="1" dirty="0"/>
              <a:t>Meeting ID: 782 317 405</a:t>
            </a:r>
          </a:p>
          <a:p>
            <a:pPr marL="0" indent="0">
              <a:buNone/>
            </a:pPr>
            <a:r>
              <a:rPr lang="pl-PL" i="1" dirty="0"/>
              <a:t>Kiedy: dziś, tj. piątek wieczorem, powiedzmy, że 21.oo. </a:t>
            </a:r>
          </a:p>
          <a:p>
            <a:pPr marL="0" indent="0">
              <a:buNone/>
            </a:pPr>
            <a:r>
              <a:rPr lang="pl-PL" i="1" dirty="0"/>
              <a:t>Praca zajmie pewnie z godzinę ale nie więcej niż </a:t>
            </a:r>
            <a:r>
              <a:rPr lang="pl-PL" i="1" dirty="0" err="1"/>
              <a:t>dwie.Co</a:t>
            </a:r>
            <a:r>
              <a:rPr lang="pl-PL" i="1" dirty="0"/>
              <a:t> potrzeba: Biblię, ale całą aby był Stary Testament, zeszyt, kartka, albo na </a:t>
            </a:r>
            <a:r>
              <a:rPr lang="pl-PL" i="1" dirty="0" err="1"/>
              <a:t>kompie</a:t>
            </a:r>
            <a:r>
              <a:rPr lang="pl-PL" i="1" dirty="0"/>
              <a:t> otwarty plik do notowania (najlepiej Word, bo warto stworzyć tabelkę).</a:t>
            </a:r>
          </a:p>
          <a:p>
            <a:pPr marL="0" indent="0">
              <a:buNone/>
            </a:pPr>
            <a:r>
              <a:rPr lang="pl-PL" i="1" dirty="0"/>
              <a:t>Zapraszam. Może zrobię z tego wydarzenie FB a może nie zdążę.</a:t>
            </a:r>
          </a:p>
        </p:txBody>
      </p:sp>
    </p:spTree>
    <p:extLst>
      <p:ext uri="{BB962C8B-B14F-4D97-AF65-F5344CB8AC3E}">
        <p14:creationId xmlns:p14="http://schemas.microsoft.com/office/powerpoint/2010/main" val="977907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#1</a:t>
            </a:r>
            <a:br>
              <a:rPr lang="pl-PL" dirty="0"/>
            </a:br>
            <a:r>
              <a:rPr lang="pl-PL" dirty="0"/>
              <a:t>Jakie to ma znaczenie?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Gotowy do drogi</a:t>
            </a:r>
            <a:r>
              <a:rPr lang="mr-IN" dirty="0"/>
              <a:t>…</a:t>
            </a:r>
            <a:r>
              <a:rPr lang="pl-PL" dirty="0"/>
              <a:t>. Wyjście z Egiptu</a:t>
            </a:r>
          </a:p>
          <a:p>
            <a:r>
              <a:rPr lang="pl-PL" dirty="0"/>
              <a:t>Krwią oznaczało się dom – </a:t>
            </a:r>
            <a:r>
              <a:rPr lang="pl-PL" b="1" dirty="0"/>
              <a:t>aby niszczyciel nie przyszedł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8035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#1</a:t>
            </a:r>
            <a:br>
              <a:rPr lang="pl-PL" dirty="0"/>
            </a:br>
            <a:r>
              <a:rPr lang="pl-PL" dirty="0"/>
              <a:t>Czy Pan Jezus coś z tym świętem zrobił?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Pan Jezus umarł na krzyżu jako Baranek Boży.</a:t>
            </a:r>
            <a:endParaRPr lang="pl-PL" dirty="0"/>
          </a:p>
          <a:p>
            <a:r>
              <a:rPr lang="pl-PL" dirty="0"/>
              <a:t>Ustanowił Pamiątkę??? </a:t>
            </a:r>
          </a:p>
          <a:p>
            <a:pPr lvl="1"/>
            <a:r>
              <a:rPr lang="pl-PL" dirty="0"/>
              <a:t>Pamiątka ustanowiona podczas </a:t>
            </a:r>
            <a:r>
              <a:rPr lang="pl-PL" dirty="0" err="1"/>
              <a:t>ostaniej</a:t>
            </a:r>
            <a:r>
              <a:rPr lang="pl-PL" dirty="0"/>
              <a:t> kolacji z uczniami.</a:t>
            </a:r>
          </a:p>
          <a:p>
            <a:r>
              <a:rPr lang="pl-PL" dirty="0"/>
              <a:t>Pan Jezus przez 33 lat wypełnia.</a:t>
            </a:r>
          </a:p>
          <a:p>
            <a:r>
              <a:rPr lang="pl-PL" dirty="0"/>
              <a:t>Pan Jezus w </a:t>
            </a:r>
            <a:r>
              <a:rPr lang="pl-PL" dirty="0" err="1"/>
              <a:t>pasche</a:t>
            </a:r>
            <a:r>
              <a:rPr lang="pl-PL" dirty="0"/>
              <a:t> umarł</a:t>
            </a:r>
          </a:p>
          <a:p>
            <a:pPr lvl="1"/>
            <a:r>
              <a:rPr lang="pl-PL" dirty="0"/>
              <a:t>Bo jest Barankiem Bożym</a:t>
            </a:r>
          </a:p>
          <a:p>
            <a:pPr lvl="1"/>
            <a:r>
              <a:rPr lang="pl-PL" b="1" dirty="0"/>
              <a:t>1Kor 5:7 </a:t>
            </a:r>
            <a:r>
              <a:rPr lang="pl-PL" b="1" dirty="0" err="1"/>
              <a:t>eib</a:t>
            </a:r>
            <a:r>
              <a:rPr lang="pl-PL" b="1" dirty="0"/>
              <a:t> </a:t>
            </a:r>
            <a:r>
              <a:rPr lang="pl-PL" dirty="0"/>
              <a:t>Usuńcie stary zakwas, by stać się nowym zaczynem, bo przecież jesteście </a:t>
            </a:r>
            <a:r>
              <a:rPr lang="pl-PL" b="1" u="sng" dirty="0"/>
              <a:t>przaśni</a:t>
            </a:r>
            <a:r>
              <a:rPr lang="pl-PL" dirty="0"/>
              <a:t>. Chrystus — nasz Baranek paschalny — został już złożony w ofierze.</a:t>
            </a:r>
          </a:p>
          <a:p>
            <a:pPr lvl="1"/>
            <a:r>
              <a:rPr lang="pl-PL" dirty="0"/>
              <a:t>Iz 53</a:t>
            </a:r>
          </a:p>
        </p:txBody>
      </p:sp>
    </p:spTree>
    <p:extLst>
      <p:ext uri="{BB962C8B-B14F-4D97-AF65-F5344CB8AC3E}">
        <p14:creationId xmlns:p14="http://schemas.microsoft.com/office/powerpoint/2010/main" val="5751438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Święto #2?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80484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Święto #2</a:t>
            </a:r>
            <a:br>
              <a:rPr lang="pl-PL" dirty="0"/>
            </a:br>
            <a:r>
              <a:rPr lang="pl-PL" dirty="0"/>
              <a:t>Opis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6064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#2</a:t>
            </a:r>
            <a:br>
              <a:rPr lang="pl-PL" dirty="0"/>
            </a:br>
            <a:r>
              <a:rPr lang="pl-PL" dirty="0"/>
              <a:t>Jak je nazwać?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Przaśniki dla Pana.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26472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#2</a:t>
            </a:r>
            <a:br>
              <a:rPr lang="pl-PL" dirty="0"/>
            </a:br>
            <a:r>
              <a:rPr lang="pl-PL" dirty="0"/>
              <a:t>Kiedy się je obchodzi?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Przez 7 dni od 15 – święto tygodniowe</a:t>
            </a:r>
          </a:p>
          <a:p>
            <a:r>
              <a:rPr lang="pl-PL" b="1" dirty="0"/>
              <a:t>15</a:t>
            </a:r>
            <a:r>
              <a:rPr lang="pl-PL" dirty="0"/>
              <a:t> i </a:t>
            </a:r>
            <a:r>
              <a:rPr lang="pl-PL" b="1" dirty="0"/>
              <a:t>21</a:t>
            </a:r>
            <a:r>
              <a:rPr lang="pl-PL" dirty="0"/>
              <a:t> dnia pierwszego miesiąca jest szabat</a:t>
            </a:r>
          </a:p>
          <a:p>
            <a:pPr lvl="1"/>
            <a:r>
              <a:rPr lang="pl-PL" dirty="0"/>
              <a:t>Nie wykonywać pracy</a:t>
            </a:r>
          </a:p>
          <a:p>
            <a:pPr lvl="1"/>
            <a:r>
              <a:rPr lang="pl-PL" dirty="0"/>
              <a:t>Zgromadzenie</a:t>
            </a:r>
          </a:p>
          <a:p>
            <a:pPr lvl="1"/>
            <a:endParaRPr lang="pl-PL" dirty="0"/>
          </a:p>
          <a:p>
            <a:pPr lvl="1"/>
            <a:endParaRPr lang="pl-PL" dirty="0"/>
          </a:p>
          <a:p>
            <a:pPr lvl="1"/>
            <a:endParaRPr lang="pl-PL" dirty="0"/>
          </a:p>
          <a:p>
            <a:pPr lvl="1"/>
            <a:endParaRPr lang="pl-PL" dirty="0"/>
          </a:p>
          <a:p>
            <a:r>
              <a:rPr lang="pl-PL" dirty="0"/>
              <a:t>Józek uważa że jest synchronizacja miesiąca lunarnego i tygodnia.</a:t>
            </a:r>
          </a:p>
        </p:txBody>
      </p:sp>
    </p:spTree>
    <p:extLst>
      <p:ext uri="{BB962C8B-B14F-4D97-AF65-F5344CB8AC3E}">
        <p14:creationId xmlns:p14="http://schemas.microsoft.com/office/powerpoint/2010/main" val="9585580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#2</a:t>
            </a:r>
            <a:br>
              <a:rPr lang="pl-PL" dirty="0"/>
            </a:br>
            <a:r>
              <a:rPr lang="pl-PL" dirty="0"/>
              <a:t>Co należy zrobić a czego nie robić?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Przez 7 dni jest tylko przaśne chleby</a:t>
            </a:r>
          </a:p>
          <a:p>
            <a:r>
              <a:rPr lang="pl-PL" dirty="0"/>
              <a:t>1 i 7 dnia</a:t>
            </a:r>
          </a:p>
          <a:p>
            <a:pPr lvl="1"/>
            <a:r>
              <a:rPr lang="pl-PL" dirty="0"/>
              <a:t>zwołanie święte</a:t>
            </a:r>
          </a:p>
          <a:p>
            <a:pPr lvl="1"/>
            <a:r>
              <a:rPr lang="pl-PL" dirty="0"/>
              <a:t>nie wykonywać pracy</a:t>
            </a:r>
          </a:p>
          <a:p>
            <a:r>
              <a:rPr lang="pl-PL" dirty="0"/>
              <a:t>Przez 7 dni ofiara spalana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5492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#2</a:t>
            </a:r>
            <a:br>
              <a:rPr lang="pl-PL" dirty="0"/>
            </a:br>
            <a:r>
              <a:rPr lang="pl-PL" dirty="0"/>
              <a:t>Jakie to ma znaczenie?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Słów grzech i słowo kwa to bo hebrajski to samo słowo.</a:t>
            </a:r>
          </a:p>
          <a:p>
            <a:endParaRPr lang="pl-PL" dirty="0"/>
          </a:p>
          <a:p>
            <a:r>
              <a:rPr lang="pl-PL" dirty="0"/>
              <a:t>Na pamiątkę szybkiego wyjścia z Egiptu.</a:t>
            </a:r>
          </a:p>
          <a:p>
            <a:r>
              <a:rPr lang="pl-PL" dirty="0"/>
              <a:t>Wychodzą ze starej rzeczywistości aby wejść w nową, obiecaną.</a:t>
            </a:r>
          </a:p>
          <a:p>
            <a:r>
              <a:rPr lang="pl-PL" dirty="0"/>
              <a:t>A w dodatku są czyści.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b="1" dirty="0"/>
              <a:t>1Kor 5:7 bt5 </a:t>
            </a:r>
            <a:r>
              <a:rPr lang="pl-PL" dirty="0"/>
              <a:t>"</a:t>
            </a:r>
            <a:r>
              <a:rPr lang="pl-PL" i="1" dirty="0"/>
              <a:t>Wyrzućcie więc stary kwas, abyście się stali nowym ciastem, bo przecież </a:t>
            </a:r>
            <a:r>
              <a:rPr lang="pl-PL" b="1" i="1" dirty="0"/>
              <a:t>przaśni jesteście</a:t>
            </a:r>
            <a:r>
              <a:rPr lang="pl-PL" i="1" dirty="0"/>
              <a:t>. Chrystus bowiem został złożony w ofierze jako nasza </a:t>
            </a:r>
            <a:r>
              <a:rPr lang="pl-PL" b="1" i="1" dirty="0"/>
              <a:t>Pascha</a:t>
            </a:r>
            <a:r>
              <a:rPr lang="pl-PL" i="1" dirty="0"/>
              <a:t>.</a:t>
            </a:r>
            <a:r>
              <a:rPr lang="pl-PL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7729898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1P 1:18-19 </a:t>
            </a:r>
            <a:r>
              <a:rPr lang="pl-PL" b="1" dirty="0" err="1"/>
              <a:t>eib</a:t>
            </a:r>
            <a:r>
              <a:rPr lang="pl-PL" b="1" dirty="0"/>
              <a:t> </a:t>
            </a:r>
            <a:r>
              <a:rPr lang="pl-PL" dirty="0"/>
              <a:t>"Pamiętajcie, że nie rzeczami zniszczalnymi, srebrem albo złotem, zostaliście </a:t>
            </a:r>
            <a:r>
              <a:rPr lang="pl-PL" b="1" u="sng" dirty="0"/>
              <a:t>wykupieni</a:t>
            </a:r>
            <a:r>
              <a:rPr lang="pl-PL" dirty="0"/>
              <a:t> z waszego marnego postępowania, odziedziczonego po ojcach, lecz </a:t>
            </a:r>
            <a:r>
              <a:rPr lang="pl-PL" u="sng" dirty="0"/>
              <a:t>drogą krwią Chrystusa, Baranka nieskazitelnego i nieskalanego</a:t>
            </a:r>
            <a:r>
              <a:rPr lang="pl-PL" dirty="0"/>
              <a:t>.”</a:t>
            </a:r>
          </a:p>
          <a:p>
            <a:endParaRPr lang="pl-PL" dirty="0"/>
          </a:p>
          <a:p>
            <a:r>
              <a:rPr lang="pl-PL" b="1" dirty="0" err="1"/>
              <a:t>Wj</a:t>
            </a:r>
            <a:r>
              <a:rPr lang="pl-PL" b="1" dirty="0"/>
              <a:t> 13:7 </a:t>
            </a:r>
            <a:r>
              <a:rPr lang="pl-PL" b="1" dirty="0" err="1"/>
              <a:t>eib</a:t>
            </a:r>
            <a:r>
              <a:rPr lang="pl-PL" b="1" dirty="0"/>
              <a:t> </a:t>
            </a:r>
            <a:r>
              <a:rPr lang="pl-PL" dirty="0"/>
              <a:t>" Przaśniki będziecie spożywali przez siedem dni. W tym czasie nie zobaczy się u ciebie niczego, co zakwaszone, ani samego zakwasu — i to w obrębie wszystkich twoich granic."</a:t>
            </a:r>
          </a:p>
        </p:txBody>
      </p:sp>
    </p:spTree>
    <p:extLst>
      <p:ext uri="{BB962C8B-B14F-4D97-AF65-F5344CB8AC3E}">
        <p14:creationId xmlns:p14="http://schemas.microsoft.com/office/powerpoint/2010/main" val="4783677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#2</a:t>
            </a:r>
            <a:br>
              <a:rPr lang="pl-PL" dirty="0"/>
            </a:br>
            <a:r>
              <a:rPr lang="pl-PL" dirty="0"/>
              <a:t>Czy Pan Jezus coś z tym świętem zrobił?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660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Zabawa w Słowa:</a:t>
            </a:r>
            <a:br>
              <a:rPr lang="pl-PL" dirty="0"/>
            </a:br>
            <a:r>
              <a:rPr lang="pl-PL" dirty="0"/>
              <a:t>Co to jest święto?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6600" b="1" i="1" dirty="0"/>
              <a:t>Święto</a:t>
            </a:r>
            <a:r>
              <a:rPr lang="pl-PL" sz="6600" i="1" dirty="0"/>
              <a:t> to uroczysty czas.</a:t>
            </a:r>
          </a:p>
          <a:p>
            <a:pPr marL="0" indent="0">
              <a:buNone/>
            </a:pPr>
            <a:r>
              <a:rPr lang="pl-PL" sz="6600" i="1" dirty="0"/>
              <a:t>	Uroczystość to niecodzienność.</a:t>
            </a:r>
          </a:p>
          <a:p>
            <a:pPr marL="0" indent="0">
              <a:buNone/>
            </a:pPr>
            <a:r>
              <a:rPr lang="pl-PL" sz="6600" i="1" dirty="0"/>
              <a:t>Czas inny niż codzienność.</a:t>
            </a:r>
          </a:p>
          <a:p>
            <a:pPr marL="0" indent="0">
              <a:buNone/>
            </a:pPr>
            <a:r>
              <a:rPr lang="pl-PL" sz="6600" i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864278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Święto #3?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75492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Święto #3</a:t>
            </a:r>
            <a:br>
              <a:rPr lang="pl-PL" dirty="0"/>
            </a:br>
            <a:r>
              <a:rPr lang="pl-PL" dirty="0"/>
              <a:t>Opis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aseline="30000" dirty="0"/>
              <a:t>(9)</a:t>
            </a:r>
            <a:r>
              <a:rPr lang="pl-PL" dirty="0"/>
              <a:t> I PAN powiedział do Mojżesza: </a:t>
            </a:r>
            <a:r>
              <a:rPr lang="pl-PL" baseline="30000" dirty="0"/>
              <a:t>(10) </a:t>
            </a:r>
            <a:r>
              <a:rPr lang="pl-PL" dirty="0"/>
              <a:t>Przemów do synów Izraela i powiedz im: Gdy wejdziecie do ziemi, którą wam daję, i będziecie zbierać plony, wtedy przyniesiecie do kapłana snop z pierwocin waszego plonu. </a:t>
            </a:r>
            <a:r>
              <a:rPr lang="pl-PL" baseline="30000" dirty="0"/>
              <a:t>(11)</a:t>
            </a:r>
            <a:r>
              <a:rPr lang="pl-PL" dirty="0"/>
              <a:t> I on będzie kołysał tym snopem przed PANEM, aby był przyjęty za was. </a:t>
            </a:r>
            <a:r>
              <a:rPr lang="pl-PL" b="1" u="sng" dirty="0">
                <a:solidFill>
                  <a:srgbClr val="FF0000"/>
                </a:solidFill>
              </a:rPr>
              <a:t>Nazajutrz po sabacie</a:t>
            </a:r>
            <a:r>
              <a:rPr lang="pl-PL" dirty="0"/>
              <a:t> kapłan będzie nim kołysał. </a:t>
            </a:r>
            <a:r>
              <a:rPr lang="pl-PL" baseline="30000" dirty="0"/>
              <a:t>(12)</a:t>
            </a:r>
            <a:r>
              <a:rPr lang="pl-PL" dirty="0"/>
              <a:t> W </a:t>
            </a:r>
            <a:r>
              <a:rPr lang="pl-PL" b="1" dirty="0">
                <a:solidFill>
                  <a:srgbClr val="FF0000"/>
                </a:solidFill>
              </a:rPr>
              <a:t>dniu kołysania</a:t>
            </a:r>
            <a:r>
              <a:rPr lang="pl-PL" dirty="0"/>
              <a:t> tym snopem złożycie w ofierze </a:t>
            </a:r>
            <a:r>
              <a:rPr lang="pl-PL" u="sng" dirty="0"/>
              <a:t>rocznego baranka bez skazy</a:t>
            </a:r>
            <a:r>
              <a:rPr lang="pl-PL" dirty="0"/>
              <a:t> jako </a:t>
            </a:r>
            <a:r>
              <a:rPr lang="pl-PL" dirty="0" err="1"/>
              <a:t>całopaleniedla</a:t>
            </a:r>
            <a:r>
              <a:rPr lang="pl-PL" dirty="0"/>
              <a:t> PANA; </a:t>
            </a:r>
            <a:r>
              <a:rPr lang="pl-PL" baseline="30000" dirty="0"/>
              <a:t>(13)</a:t>
            </a:r>
            <a:r>
              <a:rPr lang="pl-PL" dirty="0"/>
              <a:t> Wraz z nim na ofiarę pokarmową dwie dziesiąte </a:t>
            </a:r>
            <a:r>
              <a:rPr lang="pl-PL" dirty="0" err="1"/>
              <a:t>efy</a:t>
            </a:r>
            <a:r>
              <a:rPr lang="pl-PL" dirty="0"/>
              <a:t> mąki pszennej zmieszanej z oliwą jako ofiarę spalaną PANU na miłą woń, a do tego także ofiarę z płynów, jedną czwartą </a:t>
            </a:r>
            <a:r>
              <a:rPr lang="pl-PL" dirty="0" err="1"/>
              <a:t>hinu</a:t>
            </a:r>
            <a:r>
              <a:rPr lang="pl-PL" dirty="0"/>
              <a:t> wina. </a:t>
            </a:r>
            <a:r>
              <a:rPr lang="pl-PL" baseline="30000" dirty="0"/>
              <a:t>(14)</a:t>
            </a:r>
            <a:r>
              <a:rPr lang="pl-PL" dirty="0"/>
              <a:t> Nie będziecie jeść chleba ani prażonego ziarna, ani świeżych kłosów aż do dnia, w którym przyniesiecie ofiarę waszemu Bogu. Będzie to wieczna ustawa przez wszystkie wasze pokolenia, we wszystkich waszych mieszkaniach.</a:t>
            </a:r>
          </a:p>
        </p:txBody>
      </p:sp>
    </p:spTree>
    <p:extLst>
      <p:ext uri="{BB962C8B-B14F-4D97-AF65-F5344CB8AC3E}">
        <p14:creationId xmlns:p14="http://schemas.microsoft.com/office/powerpoint/2010/main" val="8321351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#3</a:t>
            </a:r>
            <a:br>
              <a:rPr lang="pl-PL" dirty="0"/>
            </a:br>
            <a:r>
              <a:rPr lang="pl-PL" dirty="0"/>
              <a:t>Jak je nazwać?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Pierwociny</a:t>
            </a:r>
          </a:p>
          <a:p>
            <a:r>
              <a:rPr lang="pl-PL" dirty="0"/>
              <a:t>Święto pierwszych plonów</a:t>
            </a:r>
          </a:p>
          <a:p>
            <a:r>
              <a:rPr lang="pl-PL" dirty="0"/>
              <a:t>Święto kołysania! – ale jest jeszcze inne gdy się kołysze</a:t>
            </a:r>
          </a:p>
        </p:txBody>
      </p:sp>
    </p:spTree>
    <p:extLst>
      <p:ext uri="{BB962C8B-B14F-4D97-AF65-F5344CB8AC3E}">
        <p14:creationId xmlns:p14="http://schemas.microsoft.com/office/powerpoint/2010/main" val="12812172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#3 – święto kołysania</a:t>
            </a:r>
            <a:br>
              <a:rPr lang="pl-PL" dirty="0"/>
            </a:br>
            <a:r>
              <a:rPr lang="pl-PL" dirty="0"/>
              <a:t>Kiedy się je obchodzi?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Następny dzień po szabacie. </a:t>
            </a:r>
          </a:p>
          <a:p>
            <a:r>
              <a:rPr lang="pl-PL" dirty="0"/>
              <a:t>A więc pewnie 16 </a:t>
            </a:r>
            <a:r>
              <a:rPr lang="pl-PL" dirty="0" err="1"/>
              <a:t>nisan</a:t>
            </a:r>
            <a:r>
              <a:rPr lang="pl-PL" dirty="0"/>
              <a:t> chyba, że 17 </a:t>
            </a:r>
            <a:r>
              <a:rPr lang="mr-IN" dirty="0"/>
              <a:t>…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02628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#3</a:t>
            </a:r>
            <a:br>
              <a:rPr lang="pl-PL" dirty="0"/>
            </a:br>
            <a:r>
              <a:rPr lang="pl-PL" dirty="0"/>
              <a:t>Co należy zrobić a czego nie robić?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Przynieść </a:t>
            </a:r>
            <a:r>
              <a:rPr lang="pl-PL" b="1" dirty="0"/>
              <a:t>pierwszy</a:t>
            </a:r>
            <a:r>
              <a:rPr lang="pl-PL" dirty="0"/>
              <a:t> plon – snop, </a:t>
            </a:r>
            <a:r>
              <a:rPr lang="pl-PL" b="1" dirty="0"/>
              <a:t>pierwociny, </a:t>
            </a:r>
            <a:r>
              <a:rPr lang="pl-PL" b="1" dirty="0" err="1"/>
              <a:t>pierwszze</a:t>
            </a:r>
            <a:r>
              <a:rPr lang="pl-PL" b="1" dirty="0"/>
              <a:t> zebrane</a:t>
            </a:r>
            <a:endParaRPr lang="pl-PL" dirty="0"/>
          </a:p>
          <a:p>
            <a:r>
              <a:rPr lang="pl-PL" dirty="0"/>
              <a:t>Kapłan będzie tym </a:t>
            </a:r>
            <a:r>
              <a:rPr lang="pl-PL" dirty="0" err="1"/>
              <a:t>koływał</a:t>
            </a:r>
            <a:r>
              <a:rPr lang="pl-PL" dirty="0"/>
              <a:t> PRZE PANEM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74837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#3</a:t>
            </a:r>
            <a:br>
              <a:rPr lang="pl-PL" dirty="0"/>
            </a:br>
            <a:r>
              <a:rPr lang="pl-PL" dirty="0"/>
              <a:t>Jakie to ma znaczenie?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4569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#3 – pierwociny?</a:t>
            </a:r>
            <a:br>
              <a:rPr lang="pl-PL" dirty="0"/>
            </a:br>
            <a:r>
              <a:rPr lang="pl-PL" dirty="0"/>
              <a:t>Czy Pan Jezus coś z tym świętem zrobił?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Pan Jezus w to święto zmartwychwstał.</a:t>
            </a:r>
          </a:p>
          <a:p>
            <a:endParaRPr lang="pl-PL" dirty="0"/>
          </a:p>
          <a:p>
            <a:r>
              <a:rPr lang="pl-PL" b="1" dirty="0"/>
              <a:t>1Kor 15:20-23 bt5 </a:t>
            </a:r>
            <a:r>
              <a:rPr lang="pl-PL" dirty="0"/>
              <a:t>"Tymczasem jednak Chrystus </a:t>
            </a:r>
            <a:r>
              <a:rPr lang="pl-PL" b="1" dirty="0"/>
              <a:t>zmartwychwstał</a:t>
            </a:r>
            <a:r>
              <a:rPr lang="pl-PL" dirty="0"/>
              <a:t> jako </a:t>
            </a:r>
            <a:r>
              <a:rPr lang="pl-PL" b="1" dirty="0"/>
              <a:t>pierwociny</a:t>
            </a:r>
            <a:r>
              <a:rPr lang="pl-PL" dirty="0"/>
              <a:t> spośród tych, co pomarli. (</a:t>
            </a:r>
            <a:r>
              <a:rPr lang="mr-IN" dirty="0"/>
              <a:t>…</a:t>
            </a:r>
            <a:r>
              <a:rPr lang="pl-PL" dirty="0"/>
              <a:t>) I jak w Adamie wszyscy umierają, tak też w Chrystusie wszyscy będą ożywieni, lecz każdy według własnej kolejności: Chrystus jako </a:t>
            </a:r>
            <a:r>
              <a:rPr lang="pl-PL" b="1" dirty="0"/>
              <a:t>pierwociny</a:t>
            </a:r>
            <a:r>
              <a:rPr lang="pl-PL" dirty="0"/>
              <a:t>, potem ci, co należą do Chrystusa, w czasie Jego przyjścia.”</a:t>
            </a:r>
          </a:p>
          <a:p>
            <a:endParaRPr lang="pl-PL" dirty="0"/>
          </a:p>
          <a:p>
            <a:r>
              <a:rPr lang="pl-PL" b="1" dirty="0"/>
              <a:t>Kol 1:18 </a:t>
            </a:r>
            <a:r>
              <a:rPr lang="pl-PL" b="1" dirty="0" err="1"/>
              <a:t>eib</a:t>
            </a:r>
            <a:r>
              <a:rPr lang="pl-PL" b="1" dirty="0"/>
              <a:t> </a:t>
            </a:r>
            <a:r>
              <a:rPr lang="pl-PL" dirty="0"/>
              <a:t>" On też jest Głową Ciała — Kościoła; On jest początkiem, </a:t>
            </a:r>
            <a:r>
              <a:rPr lang="pl-PL" b="1" dirty="0"/>
              <a:t>pierwszym zmartwychwstałym</a:t>
            </a:r>
            <a:r>
              <a:rPr lang="pl-PL" dirty="0"/>
              <a:t>, aby we wszystkim mieć rangę pierwszeństwa,"</a:t>
            </a:r>
          </a:p>
        </p:txBody>
      </p:sp>
    </p:spTree>
    <p:extLst>
      <p:ext uri="{BB962C8B-B14F-4D97-AF65-F5344CB8AC3E}">
        <p14:creationId xmlns:p14="http://schemas.microsoft.com/office/powerpoint/2010/main" val="12397478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Święto #4?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99942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Święto #4</a:t>
            </a:r>
            <a:br>
              <a:rPr lang="pl-PL" dirty="0"/>
            </a:br>
            <a:r>
              <a:rPr lang="pl-PL" dirty="0"/>
              <a:t>Opis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aseline="30000" dirty="0"/>
              <a:t>(15)</a:t>
            </a:r>
            <a:r>
              <a:rPr lang="pl-PL" dirty="0"/>
              <a:t> I odliczycie sobie od pierwszego dnia po szabacie, od dnia, w którym przynieśliście snop kołysania, </a:t>
            </a:r>
            <a:r>
              <a:rPr lang="pl-PL" b="1" dirty="0"/>
              <a:t>siedem pełnych tygodni</a:t>
            </a:r>
            <a:r>
              <a:rPr lang="pl-PL" dirty="0"/>
              <a:t>. </a:t>
            </a:r>
            <a:r>
              <a:rPr lang="pl-PL" baseline="30000" dirty="0"/>
              <a:t>(16)</a:t>
            </a:r>
            <a:r>
              <a:rPr lang="pl-PL" dirty="0"/>
              <a:t> Aż do pierwszego dnia po siódmym szabacie odliczycie </a:t>
            </a:r>
            <a:r>
              <a:rPr lang="pl-PL" b="1" dirty="0"/>
              <a:t>pięćdziesiąt dni </a:t>
            </a:r>
            <a:r>
              <a:rPr lang="pl-PL" dirty="0"/>
              <a:t>i wtedy złożycie PANU nową ofiarę pokarmową. </a:t>
            </a:r>
            <a:r>
              <a:rPr lang="pl-PL" baseline="30000" dirty="0"/>
              <a:t>(17)</a:t>
            </a:r>
            <a:r>
              <a:rPr lang="pl-PL" dirty="0"/>
              <a:t> Przyniesiecie z waszych domów dwa chleby na </a:t>
            </a:r>
            <a:r>
              <a:rPr lang="pl-PL" i="1" dirty="0"/>
              <a:t>ofiarę</a:t>
            </a:r>
            <a:r>
              <a:rPr lang="pl-PL" dirty="0"/>
              <a:t> kołysania. Będą one z dwóch dziesiątych </a:t>
            </a:r>
            <a:r>
              <a:rPr lang="pl-PL" dirty="0" err="1"/>
              <a:t>efy</a:t>
            </a:r>
            <a:r>
              <a:rPr lang="pl-PL" dirty="0"/>
              <a:t> mąki pszennej, upieczone na zakwasie; </a:t>
            </a:r>
            <a:r>
              <a:rPr lang="pl-PL" i="1" dirty="0"/>
              <a:t>to</a:t>
            </a:r>
            <a:r>
              <a:rPr lang="pl-PL" dirty="0"/>
              <a:t> będą </a:t>
            </a:r>
            <a:r>
              <a:rPr lang="pl-PL" b="1" u="sng" dirty="0">
                <a:solidFill>
                  <a:srgbClr val="FF0000"/>
                </a:solidFill>
              </a:rPr>
              <a:t>pierwociny</a:t>
            </a:r>
            <a:r>
              <a:rPr lang="pl-PL" b="1" dirty="0">
                <a:solidFill>
                  <a:srgbClr val="FF0000"/>
                </a:solidFill>
              </a:rPr>
              <a:t> dla PANA</a:t>
            </a:r>
            <a:r>
              <a:rPr lang="pl-PL" dirty="0"/>
              <a:t>. </a:t>
            </a:r>
            <a:r>
              <a:rPr lang="pl-PL" baseline="30000" dirty="0"/>
              <a:t>(18)</a:t>
            </a:r>
            <a:r>
              <a:rPr lang="pl-PL" dirty="0"/>
              <a:t> Razem z tym chlebem złożycie w ofierze siedem rocznych baranków bez skazy, jednego młodego cielca i dwa barany. Będą one na ofiarę całopalenia dla PANA wraz z ich ofiarą pokarmową i ofiarami z płynów. Będzie to ofiara spalana na miłą woń dla PANA. </a:t>
            </a:r>
            <a:r>
              <a:rPr lang="pl-PL" baseline="30000" dirty="0"/>
              <a:t>(19)</a:t>
            </a:r>
            <a:r>
              <a:rPr lang="pl-PL" dirty="0"/>
              <a:t> Złożycie też jednego kozła na ofiarę za grzech i dwa roczne baranki na </a:t>
            </a:r>
            <a:r>
              <a:rPr lang="pl-PL" u="sng" dirty="0"/>
              <a:t>ofiarę pojednawczą</a:t>
            </a:r>
            <a:r>
              <a:rPr lang="pl-PL" dirty="0"/>
              <a:t>. </a:t>
            </a:r>
            <a:r>
              <a:rPr lang="pl-PL" baseline="30000" dirty="0"/>
              <a:t>(20)</a:t>
            </a:r>
            <a:r>
              <a:rPr lang="pl-PL" dirty="0"/>
              <a:t> I kapłan będzie je kołysał razem z chlebem pierwocin na ofiarę kołysania przed PANEM wraz z dwoma barankami. One będą poświęcone PANU, </a:t>
            </a:r>
            <a:r>
              <a:rPr lang="pl-PL" i="1" dirty="0"/>
              <a:t>przeznaczone</a:t>
            </a:r>
            <a:r>
              <a:rPr lang="pl-PL" dirty="0"/>
              <a:t> dla kapłana. </a:t>
            </a:r>
            <a:r>
              <a:rPr lang="pl-PL" baseline="30000" dirty="0"/>
              <a:t>(21)</a:t>
            </a:r>
            <a:r>
              <a:rPr lang="pl-PL" dirty="0"/>
              <a:t> I ogłosicie w tym dniu święto; będzie to dla was święte zgromadzenie. Nie będziecie wykonywać żadnej uciążliwej pracy. </a:t>
            </a:r>
            <a:r>
              <a:rPr lang="pl-PL" i="1" dirty="0"/>
              <a:t>To będzie</a:t>
            </a:r>
            <a:r>
              <a:rPr lang="pl-PL" dirty="0"/>
              <a:t> wieczysta ustawa we wszystkich waszych domach, przez wszystkie wasze pokolenia. </a:t>
            </a:r>
            <a:r>
              <a:rPr lang="pl-PL" baseline="30000" dirty="0"/>
              <a:t>(22)</a:t>
            </a:r>
            <a:r>
              <a:rPr lang="pl-PL" dirty="0"/>
              <a:t> A gdy będziecie zbierać plony waszej ziemi, nie będziesz wycinać doszczętnie skraju twego pola i nie będziesz zbierać pokłosia twoich plonów. Zostawisz je dla ubogiego i przybysza. Ja jestem PAN, wasz Bóg.</a:t>
            </a:r>
          </a:p>
        </p:txBody>
      </p:sp>
    </p:spTree>
    <p:extLst>
      <p:ext uri="{BB962C8B-B14F-4D97-AF65-F5344CB8AC3E}">
        <p14:creationId xmlns:p14="http://schemas.microsoft.com/office/powerpoint/2010/main" val="5567852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#4</a:t>
            </a:r>
            <a:br>
              <a:rPr lang="pl-PL" dirty="0"/>
            </a:br>
            <a:r>
              <a:rPr lang="pl-PL" dirty="0"/>
              <a:t>Jak je nazwać?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Święto tygodni</a:t>
            </a:r>
          </a:p>
          <a:p>
            <a:r>
              <a:rPr lang="pl-PL" dirty="0"/>
              <a:t>Pięćdziesiątnica</a:t>
            </a:r>
          </a:p>
          <a:p>
            <a:r>
              <a:rPr lang="pl-PL" dirty="0" err="1"/>
              <a:t>Hebr</a:t>
            </a:r>
            <a:r>
              <a:rPr lang="pl-PL" dirty="0"/>
              <a:t>: </a:t>
            </a:r>
            <a:r>
              <a:rPr lang="pl-PL" dirty="0" err="1"/>
              <a:t>Szewuot</a:t>
            </a:r>
            <a:endParaRPr lang="pl-PL" dirty="0"/>
          </a:p>
          <a:p>
            <a:r>
              <a:rPr lang="pl-PL" dirty="0"/>
              <a:t>Zielone Świątki</a:t>
            </a:r>
          </a:p>
          <a:p>
            <a:endParaRPr lang="pl-PL" dirty="0"/>
          </a:p>
          <a:p>
            <a:r>
              <a:rPr lang="pl-PL" dirty="0"/>
              <a:t>Pierwociny dla Pana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3934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to jest święto?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6600" b="1" i="1" dirty="0"/>
              <a:t>Święto</a:t>
            </a:r>
            <a:r>
              <a:rPr lang="pl-PL" sz="6600" i="1" dirty="0"/>
              <a:t> to taki oddzielony</a:t>
            </a:r>
            <a:br>
              <a:rPr lang="pl-PL" sz="6600" i="1" dirty="0"/>
            </a:br>
            <a:r>
              <a:rPr lang="pl-PL" sz="6600" i="1" dirty="0"/>
              <a:t>od normalnego czasu czas. </a:t>
            </a:r>
          </a:p>
        </p:txBody>
      </p:sp>
    </p:spTree>
    <p:extLst>
      <p:ext uri="{BB962C8B-B14F-4D97-AF65-F5344CB8AC3E}">
        <p14:creationId xmlns:p14="http://schemas.microsoft.com/office/powerpoint/2010/main" val="2771044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#4</a:t>
            </a:r>
            <a:br>
              <a:rPr lang="pl-PL" dirty="0"/>
            </a:br>
            <a:r>
              <a:rPr lang="pl-PL" dirty="0"/>
              <a:t>Kiedy się je obchodzi?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Ile odczekać od święta Pierwocin?</a:t>
            </a:r>
          </a:p>
          <a:p>
            <a:pPr lvl="1"/>
            <a:r>
              <a:rPr lang="pl-PL" dirty="0"/>
              <a:t>7*7 + 1 </a:t>
            </a:r>
          </a:p>
          <a:p>
            <a:pPr lvl="1"/>
            <a:r>
              <a:rPr lang="pl-PL" dirty="0"/>
              <a:t>+ 50 dni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0447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#4</a:t>
            </a:r>
            <a:br>
              <a:rPr lang="pl-PL" dirty="0"/>
            </a:br>
            <a:r>
              <a:rPr lang="pl-PL" dirty="0"/>
              <a:t>Co należy zrobić a czego nie robić?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Szabat</a:t>
            </a:r>
          </a:p>
          <a:p>
            <a:pPr lvl="1"/>
            <a:r>
              <a:rPr lang="pl-PL" dirty="0"/>
              <a:t>Nie wykonywać pracy</a:t>
            </a:r>
          </a:p>
          <a:p>
            <a:pPr lvl="1"/>
            <a:r>
              <a:rPr lang="pl-PL" dirty="0"/>
              <a:t>Zgromadzić się</a:t>
            </a:r>
          </a:p>
          <a:p>
            <a:r>
              <a:rPr lang="pl-PL" dirty="0"/>
              <a:t>Specyficzne ofiary złożyć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9971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#4</a:t>
            </a:r>
            <a:br>
              <a:rPr lang="pl-PL" dirty="0"/>
            </a:br>
            <a:r>
              <a:rPr lang="pl-PL" dirty="0"/>
              <a:t>Jakie to ma znaczenie?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10498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#4</a:t>
            </a:r>
            <a:br>
              <a:rPr lang="pl-PL" dirty="0"/>
            </a:br>
            <a:r>
              <a:rPr lang="pl-PL" dirty="0"/>
              <a:t>Czy Pan Jezus coś z tym świętem zrobił?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J 14:16-17 bt5 </a:t>
            </a:r>
            <a:r>
              <a:rPr lang="pl-PL" dirty="0"/>
              <a:t>"</a:t>
            </a:r>
            <a:r>
              <a:rPr lang="pl-PL" baseline="30000" dirty="0"/>
              <a:t>(16)</a:t>
            </a:r>
            <a:r>
              <a:rPr lang="pl-PL" dirty="0"/>
              <a:t> Ja zaś będę prosił Ojca, a innego Parakleta da wam, aby z wami był na zawsze - </a:t>
            </a:r>
            <a:r>
              <a:rPr lang="pl-PL" baseline="30000" dirty="0"/>
              <a:t>(17) </a:t>
            </a:r>
            <a:r>
              <a:rPr lang="pl-PL" dirty="0"/>
              <a:t>Ducha Prawdy, którego świat przyjąć nie może, ponieważ Go nie widzi ani nie zna. Ale wy Go znacie, ponieważ u was przebywa i w was będzie.”</a:t>
            </a:r>
          </a:p>
          <a:p>
            <a:endParaRPr lang="pl-PL" dirty="0"/>
          </a:p>
          <a:p>
            <a:r>
              <a:rPr lang="pl-PL" b="1" dirty="0"/>
              <a:t>J 14:16-17 </a:t>
            </a:r>
            <a:r>
              <a:rPr lang="pl-PL" b="1" dirty="0" err="1"/>
              <a:t>eib</a:t>
            </a:r>
            <a:r>
              <a:rPr lang="pl-PL" b="1" dirty="0"/>
              <a:t> </a:t>
            </a:r>
            <a:r>
              <a:rPr lang="pl-PL" dirty="0"/>
              <a:t>"</a:t>
            </a:r>
            <a:r>
              <a:rPr lang="pl-PL" baseline="30000" dirty="0"/>
              <a:t>(16)</a:t>
            </a:r>
            <a:r>
              <a:rPr lang="pl-PL" dirty="0"/>
              <a:t> Ja natomiast będę prosił Ojca i On da wam innego Opiekuna, aby był z wami na wieki — </a:t>
            </a:r>
            <a:r>
              <a:rPr lang="pl-PL" baseline="30000" dirty="0"/>
              <a:t>(17)</a:t>
            </a:r>
            <a:r>
              <a:rPr lang="pl-PL" dirty="0"/>
              <a:t> Ducha Prawdy, którego świat nie może przyjąć, bo Go nie widzi ani nie zna. Wy Go znacie, ponieważ trwa przy was i będzie w was."</a:t>
            </a:r>
          </a:p>
        </p:txBody>
      </p:sp>
    </p:spTree>
    <p:extLst>
      <p:ext uri="{BB962C8B-B14F-4D97-AF65-F5344CB8AC3E}">
        <p14:creationId xmlns:p14="http://schemas.microsoft.com/office/powerpoint/2010/main" val="19855502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Proroctwo Joela cytowane </a:t>
            </a:r>
            <a:r>
              <a:rPr lang="pl-PL" dirty="0" err="1"/>
              <a:t>prez</a:t>
            </a:r>
            <a:r>
              <a:rPr lang="pl-PL" dirty="0"/>
              <a:t> </a:t>
            </a:r>
            <a:r>
              <a:rPr lang="pl-PL" dirty="0" err="1"/>
              <a:t>ap</a:t>
            </a:r>
            <a:r>
              <a:rPr lang="pl-PL" dirty="0"/>
              <a:t>. Piotra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err="1"/>
              <a:t>Jl</a:t>
            </a:r>
            <a:r>
              <a:rPr lang="pl-PL" b="1" dirty="0"/>
              <a:t> 3:1-5 </a:t>
            </a:r>
            <a:r>
              <a:rPr lang="pl-PL" b="1" dirty="0" err="1"/>
              <a:t>eib</a:t>
            </a:r>
            <a:r>
              <a:rPr lang="pl-PL" b="1" dirty="0"/>
              <a:t> </a:t>
            </a:r>
            <a:r>
              <a:rPr lang="pl-PL" dirty="0"/>
              <a:t>"</a:t>
            </a:r>
            <a:r>
              <a:rPr lang="pl-PL" baseline="30000" dirty="0"/>
              <a:t>(1)</a:t>
            </a:r>
            <a:r>
              <a:rPr lang="pl-PL" dirty="0"/>
              <a:t> A potem </a:t>
            </a:r>
            <a:r>
              <a:rPr lang="pl-PL" b="1" u="sng" dirty="0"/>
              <a:t>wyleję mojego Ducha</a:t>
            </a:r>
            <a:r>
              <a:rPr lang="pl-PL" dirty="0"/>
              <a:t> na wszelkie ciało, wasi synowie i córki będą prorokować, wasi starcy będą mieli sny, a wasza młodzież — widzenia. </a:t>
            </a:r>
            <a:r>
              <a:rPr lang="pl-PL" baseline="30000" dirty="0"/>
              <a:t>(2)</a:t>
            </a:r>
            <a:r>
              <a:rPr lang="pl-PL" dirty="0"/>
              <a:t> Również na sługi i na służące wyleję wówczas mego Ducha. </a:t>
            </a:r>
            <a:r>
              <a:rPr lang="pl-PL" baseline="30000" dirty="0"/>
              <a:t>(3)</a:t>
            </a:r>
            <a:r>
              <a:rPr lang="pl-PL" dirty="0"/>
              <a:t> I ukażę znaki na niebie i ziemi, krew i ogień, i słupy dymu. </a:t>
            </a:r>
            <a:r>
              <a:rPr lang="pl-PL" baseline="30000" dirty="0"/>
              <a:t>(4)</a:t>
            </a:r>
            <a:r>
              <a:rPr lang="pl-PL" dirty="0"/>
              <a:t> Słońce przemieni się w ciemność, a księżyc w krew, zanim przyjdzie dzień PANA — wielki i straszny! </a:t>
            </a:r>
            <a:r>
              <a:rPr lang="pl-PL" baseline="30000" dirty="0"/>
              <a:t>(5)</a:t>
            </a:r>
            <a:r>
              <a:rPr lang="pl-PL" dirty="0"/>
              <a:t> Wtedy każdy, kto wezwie imienia PANA, będzie wybawiony, gdyż na górze Syjon, w Jerozolimie, będzie wybawienie — jak powiedział PAN — i wśród ocalałych, których PAN zawezwie."</a:t>
            </a:r>
          </a:p>
        </p:txBody>
      </p:sp>
    </p:spTree>
    <p:extLst>
      <p:ext uri="{BB962C8B-B14F-4D97-AF65-F5344CB8AC3E}">
        <p14:creationId xmlns:p14="http://schemas.microsoft.com/office/powerpoint/2010/main" val="8837354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Święto #5?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71955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Święto #5</a:t>
            </a:r>
            <a:br>
              <a:rPr lang="pl-PL" dirty="0"/>
            </a:br>
            <a:r>
              <a:rPr lang="pl-PL" dirty="0"/>
              <a:t>Opis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aseline="30000" dirty="0"/>
              <a:t>(23)</a:t>
            </a:r>
            <a:r>
              <a:rPr lang="pl-PL" dirty="0"/>
              <a:t> PAN dalej mówił do Mojżesza: </a:t>
            </a:r>
            <a:r>
              <a:rPr lang="pl-PL" baseline="30000" dirty="0"/>
              <a:t>(24)</a:t>
            </a:r>
            <a:r>
              <a:rPr lang="pl-PL" dirty="0"/>
              <a:t> Przemów do synów Izraela i powiedz im: </a:t>
            </a:r>
            <a:r>
              <a:rPr lang="pl-PL" u="sng" dirty="0"/>
              <a:t>W siódmym miesiącu, pierwszego </a:t>
            </a:r>
            <a:r>
              <a:rPr lang="pl-PL" i="1" u="sng" dirty="0"/>
              <a:t>dnia</a:t>
            </a:r>
            <a:r>
              <a:rPr lang="pl-PL" dirty="0"/>
              <a:t> tego miesiąca, będziecie mieli szabat, upamiętnienie przez </a:t>
            </a:r>
            <a:r>
              <a:rPr lang="pl-PL" b="1" u="sng" dirty="0"/>
              <a:t>trąbienie</a:t>
            </a:r>
            <a:r>
              <a:rPr lang="pl-PL" dirty="0"/>
              <a:t>, święte zgromadzenie. </a:t>
            </a:r>
            <a:r>
              <a:rPr lang="pl-PL" baseline="30000" dirty="0"/>
              <a:t>(25)</a:t>
            </a:r>
            <a:r>
              <a:rPr lang="pl-PL" dirty="0"/>
              <a:t> Nie będziecie wykonywać żadnej uciążliwej pracy, lecz złożycie PANU ofiarę spalaną.</a:t>
            </a:r>
          </a:p>
        </p:txBody>
      </p:sp>
    </p:spTree>
    <p:extLst>
      <p:ext uri="{BB962C8B-B14F-4D97-AF65-F5344CB8AC3E}">
        <p14:creationId xmlns:p14="http://schemas.microsoft.com/office/powerpoint/2010/main" val="1228429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#5</a:t>
            </a:r>
            <a:br>
              <a:rPr lang="pl-PL" dirty="0"/>
            </a:br>
            <a:r>
              <a:rPr lang="pl-PL" dirty="0"/>
              <a:t>Jak je nazwać?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1 dzień siódmego miesiąca</a:t>
            </a:r>
          </a:p>
          <a:p>
            <a:r>
              <a:rPr lang="pl-PL" dirty="0"/>
              <a:t>Święto trąbienia</a:t>
            </a:r>
          </a:p>
          <a:p>
            <a:endParaRPr lang="pl-PL" dirty="0"/>
          </a:p>
          <a:p>
            <a:r>
              <a:rPr lang="pl-PL" dirty="0" err="1"/>
              <a:t>Roh</a:t>
            </a:r>
            <a:r>
              <a:rPr lang="pl-PL" dirty="0"/>
              <a:t> </a:t>
            </a:r>
            <a:r>
              <a:rPr lang="pl-PL" dirty="0" err="1"/>
              <a:t>Haszana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00792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#5</a:t>
            </a:r>
            <a:br>
              <a:rPr lang="pl-PL" dirty="0"/>
            </a:br>
            <a:r>
              <a:rPr lang="pl-PL" dirty="0"/>
              <a:t>Kiedy się je obchodzi?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1 dzień siódmego miesiąca</a:t>
            </a:r>
          </a:p>
          <a:p>
            <a:endParaRPr lang="pl-PL" dirty="0"/>
          </a:p>
          <a:p>
            <a:r>
              <a:rPr lang="pl-PL" dirty="0"/>
              <a:t>Roch </a:t>
            </a:r>
            <a:r>
              <a:rPr lang="pl-PL" dirty="0" err="1"/>
              <a:t>Haszana</a:t>
            </a:r>
            <a:r>
              <a:rPr lang="pl-PL" dirty="0"/>
              <a:t> – nowy rok</a:t>
            </a:r>
          </a:p>
          <a:p>
            <a:r>
              <a:rPr lang="pl-PL" dirty="0"/>
              <a:t>Oznacza też nową erę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88655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#5</a:t>
            </a:r>
            <a:br>
              <a:rPr lang="pl-PL" dirty="0"/>
            </a:br>
            <a:r>
              <a:rPr lang="pl-PL" dirty="0"/>
              <a:t>Co należy zrobić a czego nie robić?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Szabat</a:t>
            </a:r>
          </a:p>
          <a:p>
            <a:pPr lvl="1"/>
            <a:r>
              <a:rPr lang="pl-PL" dirty="0" err="1"/>
              <a:t>Zwolac</a:t>
            </a:r>
            <a:r>
              <a:rPr lang="pl-PL" dirty="0"/>
              <a:t> się</a:t>
            </a:r>
          </a:p>
          <a:p>
            <a:pPr lvl="1"/>
            <a:r>
              <a:rPr lang="pl-PL" dirty="0" err="1"/>
              <a:t>Niepracowac</a:t>
            </a:r>
            <a:endParaRPr lang="pl-PL" dirty="0"/>
          </a:p>
          <a:p>
            <a:r>
              <a:rPr lang="pl-PL" dirty="0" err="1"/>
              <a:t>Trąbic</a:t>
            </a:r>
            <a:r>
              <a:rPr lang="pl-PL" dirty="0"/>
              <a:t> w trąby</a:t>
            </a:r>
          </a:p>
          <a:p>
            <a:r>
              <a:rPr lang="pl-PL" dirty="0"/>
              <a:t>Składać ofiary – są opisane jakie.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7244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to jest święto?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4400" b="1" i="1" dirty="0"/>
              <a:t>Święto</a:t>
            </a:r>
            <a:r>
              <a:rPr lang="pl-PL" sz="4400" i="1" dirty="0"/>
              <a:t> to specjalny, oddzielony od normalnego czasu czas, w którym w szczególny sposób (np. poprzez wykonanie określone czynności, pewne rytuały, zwyczaje, posiłki, ubiory, zachowania, słowa i gesty) </a:t>
            </a:r>
            <a:r>
              <a:rPr lang="pl-PL" sz="4400" i="1" u="sng" dirty="0"/>
              <a:t>wspomina się przeszłe</a:t>
            </a:r>
            <a:r>
              <a:rPr lang="pl-PL" sz="4400" i="1" dirty="0"/>
              <a:t> lub </a:t>
            </a:r>
            <a:r>
              <a:rPr lang="pl-PL" sz="4400" i="1" u="sng" dirty="0"/>
              <a:t>rozważa przyszłe</a:t>
            </a:r>
            <a:r>
              <a:rPr lang="pl-PL" sz="4400" i="1" dirty="0"/>
              <a:t>, zapowiedziane </a:t>
            </a:r>
            <a:r>
              <a:rPr lang="pl-PL" sz="4400" b="1" i="1" u="sng" dirty="0"/>
              <a:t>wydarzenia</a:t>
            </a:r>
            <a:r>
              <a:rPr lang="pl-PL" sz="44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30767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#5</a:t>
            </a:r>
            <a:br>
              <a:rPr lang="pl-PL" dirty="0"/>
            </a:br>
            <a:r>
              <a:rPr lang="pl-PL" dirty="0"/>
              <a:t>Jakie to ma znaczenie?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60018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#5</a:t>
            </a:r>
            <a:br>
              <a:rPr lang="pl-PL" dirty="0"/>
            </a:br>
            <a:r>
              <a:rPr lang="pl-PL" dirty="0"/>
              <a:t>Czy Pan Jezus coś z tym świętem zrobił?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1Tes 4:15-16 bt5 </a:t>
            </a:r>
            <a:r>
              <a:rPr lang="pl-PL" dirty="0"/>
              <a:t>"</a:t>
            </a:r>
            <a:r>
              <a:rPr lang="pl-PL" baseline="30000" dirty="0"/>
              <a:t>(15)</a:t>
            </a:r>
            <a:r>
              <a:rPr lang="pl-PL" dirty="0"/>
              <a:t> To bowiem głosimy wam jako słowo Pańskie, że my, żywi, pozostawieni na przyjście Pana, nie wyprzedzimy tych, którzy pomarli. </a:t>
            </a:r>
            <a:r>
              <a:rPr lang="pl-PL" baseline="30000" dirty="0"/>
              <a:t>(16)</a:t>
            </a:r>
            <a:r>
              <a:rPr lang="pl-PL" dirty="0"/>
              <a:t> Sam bowiem Pan zstąpi z nieba na hasło i na głos archanioła, i </a:t>
            </a:r>
            <a:r>
              <a:rPr lang="pl-PL" b="1" u="sng" dirty="0"/>
              <a:t>na dźwięk trąby Bożej</a:t>
            </a:r>
            <a:r>
              <a:rPr lang="pl-PL" dirty="0"/>
              <a:t>, a zmarli w Chrystusie powstaną pierwsi.”</a:t>
            </a:r>
          </a:p>
          <a:p>
            <a:endParaRPr lang="pl-PL" dirty="0"/>
          </a:p>
          <a:p>
            <a:r>
              <a:rPr lang="pl-PL" dirty="0"/>
              <a:t>1Kor 15:</a:t>
            </a:r>
            <a:r>
              <a:rPr lang="mr-IN" dirty="0"/>
              <a:t>…</a:t>
            </a:r>
            <a:r>
              <a:rPr lang="pl-PL" dirty="0"/>
              <a:t>.</a:t>
            </a:r>
          </a:p>
          <a:p>
            <a:endParaRPr lang="pl-PL" dirty="0"/>
          </a:p>
          <a:p>
            <a:r>
              <a:rPr lang="pl-PL" sz="4400" b="1" dirty="0"/>
              <a:t>Pan Jezu przyjdzie!!!!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872280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39AA5F-D739-4B45-BA18-A6C55C622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jeszcze ma się wydarzyć?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93CFAB-985D-AD4C-B028-7FB2FD6BF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b="1" dirty="0"/>
              <a:t>Jezus przyjdzie po swój kościół.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Będzie wielki ucisk.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Ucisk kościoła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Ucisk </a:t>
            </a:r>
            <a:r>
              <a:rPr lang="pl-PL" dirty="0" err="1"/>
              <a:t>jakuba</a:t>
            </a:r>
            <a:r>
              <a:rPr lang="pl-PL" dirty="0"/>
              <a:t>…. - 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/>
              <a:t>Będzie tysiącletnie królestwo – będzie widać jego królowanie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Dwa zmartwychwstania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Do życia (</a:t>
            </a:r>
            <a:r>
              <a:rPr lang="pl-PL" b="1" dirty="0"/>
              <a:t>trybunał Chrystusa, rozliczenie sług)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Na sąd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Będzie jezioro ognia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Szatan będzie związany na 1000 lat …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A potem szatan do jeziora ognia, ale nie sam.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Wesele baranka – </a:t>
            </a:r>
            <a:r>
              <a:rPr lang="pl-PL" b="1" dirty="0"/>
              <a:t>Jezus to oblubieniec, kościół oblubienica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Zbeszczeszczenie</a:t>
            </a:r>
            <a:r>
              <a:rPr lang="pl-PL" dirty="0"/>
              <a:t> świątyni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Antychryst przyjdzie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Może pizza przyjedzie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Fałszywy prorok……..</a:t>
            </a:r>
          </a:p>
          <a:p>
            <a:pPr marL="971550" lvl="1" indent="-51435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017735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Święto #6?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64981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Święto #6</a:t>
            </a:r>
            <a:br>
              <a:rPr lang="pl-PL" dirty="0"/>
            </a:br>
            <a:r>
              <a:rPr lang="pl-PL" dirty="0"/>
              <a:t>Opis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aseline="30000" dirty="0"/>
              <a:t>(26)</a:t>
            </a:r>
            <a:r>
              <a:rPr lang="pl-PL" dirty="0"/>
              <a:t> PAN powiedział jeszcze do Mojżesza: </a:t>
            </a:r>
            <a:r>
              <a:rPr lang="pl-PL" baseline="30000" dirty="0"/>
              <a:t>(27)</a:t>
            </a:r>
            <a:r>
              <a:rPr lang="pl-PL" b="1" u="sng" dirty="0"/>
              <a:t> Lecz dziesiątego dnia tego siódmego</a:t>
            </a:r>
            <a:r>
              <a:rPr lang="pl-PL" dirty="0"/>
              <a:t> miesiąca będzie </a:t>
            </a:r>
            <a:r>
              <a:rPr lang="pl-PL" b="1" dirty="0">
                <a:solidFill>
                  <a:srgbClr val="FF0000"/>
                </a:solidFill>
              </a:rPr>
              <a:t>Dzień Przebłagania</a:t>
            </a:r>
            <a:r>
              <a:rPr lang="pl-PL" dirty="0"/>
              <a:t>. Będzie to dla was święte zgromadzenie, </a:t>
            </a:r>
            <a:r>
              <a:rPr lang="pl-PL" b="1" u="sng" dirty="0"/>
              <a:t>będziecie </a:t>
            </a:r>
            <a:r>
              <a:rPr lang="pl-PL" sz="5200" b="1" u="sng" dirty="0"/>
              <a:t>trapić </a:t>
            </a:r>
            <a:r>
              <a:rPr lang="pl-PL" sz="3500" b="1" u="sng" dirty="0"/>
              <a:t>swoje dusze</a:t>
            </a:r>
            <a:r>
              <a:rPr lang="pl-PL" dirty="0"/>
              <a:t> i składać PANU ofiarę spalaną. </a:t>
            </a:r>
            <a:r>
              <a:rPr lang="pl-PL" baseline="30000" dirty="0"/>
              <a:t>(28)</a:t>
            </a:r>
            <a:r>
              <a:rPr lang="pl-PL" dirty="0"/>
              <a:t> W tym dniu nie będziecie wykonywać żadnej pracy, gdyż jest to </a:t>
            </a:r>
            <a:r>
              <a:rPr lang="pl-PL" b="1" dirty="0">
                <a:solidFill>
                  <a:srgbClr val="FF0000"/>
                </a:solidFill>
              </a:rPr>
              <a:t>Dzień Przebłagania</a:t>
            </a:r>
            <a:r>
              <a:rPr lang="pl-PL" dirty="0"/>
              <a:t>, żeby dokonano dla was przebłagania przed PANEM, waszym Bogiem. </a:t>
            </a:r>
            <a:r>
              <a:rPr lang="pl-PL" baseline="30000" dirty="0"/>
              <a:t>(29)</a:t>
            </a:r>
            <a:r>
              <a:rPr lang="pl-PL" dirty="0"/>
              <a:t> Każdy bowiem człowiek, który nie będzie trapił swojej duszy tego dnia, zostanie wykluczony ze swego ludu. </a:t>
            </a:r>
            <a:r>
              <a:rPr lang="pl-PL" baseline="30000" dirty="0"/>
              <a:t>(30) </a:t>
            </a:r>
            <a:r>
              <a:rPr lang="pl-PL" dirty="0"/>
              <a:t>Także każdego, kto będzie wykonywał jakąkolwiek pracę w tym dniu, zgładzę spośród jego ludu. </a:t>
            </a:r>
            <a:r>
              <a:rPr lang="pl-PL" baseline="30000" dirty="0"/>
              <a:t>(31)</a:t>
            </a:r>
            <a:r>
              <a:rPr lang="pl-PL" dirty="0"/>
              <a:t> Nie będziecie wykonywać żadnej pracy; będzie to wieczysta ustawa przez wszystkie wasze pokolenia, we wszystkich waszych domach. </a:t>
            </a:r>
            <a:r>
              <a:rPr lang="pl-PL" baseline="30000" dirty="0"/>
              <a:t>(32)</a:t>
            </a:r>
            <a:r>
              <a:rPr lang="pl-PL" dirty="0"/>
              <a:t> Będzie to dla was </a:t>
            </a:r>
            <a:r>
              <a:rPr lang="pl-PL" b="1" dirty="0"/>
              <a:t>szabat</a:t>
            </a:r>
            <a:r>
              <a:rPr lang="pl-PL" dirty="0"/>
              <a:t> odpoczynku i </a:t>
            </a:r>
            <a:r>
              <a:rPr lang="pl-PL" b="1" u="sng" dirty="0"/>
              <a:t>będziecie trapić swoje dusze</a:t>
            </a:r>
            <a:r>
              <a:rPr lang="pl-PL" dirty="0"/>
              <a:t>. Dziewiątego dnia tego miesiąca, wieczorem, od wieczora aż do wieczora, będziecie obchodzić wasz szabat.</a:t>
            </a:r>
          </a:p>
        </p:txBody>
      </p:sp>
    </p:spTree>
    <p:extLst>
      <p:ext uri="{BB962C8B-B14F-4D97-AF65-F5344CB8AC3E}">
        <p14:creationId xmlns:p14="http://schemas.microsoft.com/office/powerpoint/2010/main" val="164018845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#6</a:t>
            </a:r>
            <a:br>
              <a:rPr lang="pl-PL" dirty="0"/>
            </a:br>
            <a:r>
              <a:rPr lang="pl-PL" dirty="0"/>
              <a:t>Jak je nazwać?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5400" b="1" dirty="0"/>
              <a:t>Dzień przebłagania</a:t>
            </a:r>
          </a:p>
          <a:p>
            <a:endParaRPr lang="pl-PL" sz="5400" b="1" dirty="0"/>
          </a:p>
          <a:p>
            <a:r>
              <a:rPr lang="pl-PL" sz="4400" dirty="0" err="1"/>
              <a:t>Heb</a:t>
            </a:r>
            <a:r>
              <a:rPr lang="pl-PL" sz="4400" dirty="0"/>
              <a:t> </a:t>
            </a:r>
            <a:r>
              <a:rPr lang="pl-PL" sz="4400" dirty="0" err="1"/>
              <a:t>Jom</a:t>
            </a:r>
            <a:r>
              <a:rPr lang="pl-PL" sz="4400" dirty="0"/>
              <a:t> </a:t>
            </a:r>
            <a:r>
              <a:rPr lang="pl-PL" sz="4400" dirty="0" err="1"/>
              <a:t>Kiuppur</a:t>
            </a:r>
            <a:endParaRPr lang="pl-PL" sz="4400" dirty="0"/>
          </a:p>
          <a:p>
            <a:endParaRPr lang="pl-PL" sz="5400" b="1" dirty="0"/>
          </a:p>
        </p:txBody>
      </p:sp>
    </p:spTree>
    <p:extLst>
      <p:ext uri="{BB962C8B-B14F-4D97-AF65-F5344CB8AC3E}">
        <p14:creationId xmlns:p14="http://schemas.microsoft.com/office/powerpoint/2010/main" val="154721987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#6</a:t>
            </a:r>
            <a:br>
              <a:rPr lang="pl-PL" dirty="0"/>
            </a:br>
            <a:r>
              <a:rPr lang="pl-PL" dirty="0"/>
              <a:t>Kiedy się je obchodzi?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10 dnia siódmego miesiąca.</a:t>
            </a:r>
          </a:p>
        </p:txBody>
      </p:sp>
    </p:spTree>
    <p:extLst>
      <p:ext uri="{BB962C8B-B14F-4D97-AF65-F5344CB8AC3E}">
        <p14:creationId xmlns:p14="http://schemas.microsoft.com/office/powerpoint/2010/main" val="24490718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#6</a:t>
            </a:r>
            <a:br>
              <a:rPr lang="pl-PL" dirty="0"/>
            </a:br>
            <a:r>
              <a:rPr lang="pl-PL" dirty="0"/>
              <a:t>Co należy zrobić a czego nie robić?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Trapić swoje dusze (BT pościć – ale to zły przekład), ukorzyć – coś z pokorą. (ks. Wujek: dręczyć dusze).</a:t>
            </a:r>
          </a:p>
          <a:p>
            <a:r>
              <a:rPr lang="pl-PL" b="1" dirty="0"/>
              <a:t>Trapić</a:t>
            </a:r>
            <a:r>
              <a:rPr lang="pl-PL" dirty="0"/>
              <a:t> – Rachunek Sumienia (dobre).</a:t>
            </a:r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Wtedy składa się ofiarę za grzech.</a:t>
            </a:r>
          </a:p>
          <a:p>
            <a:r>
              <a:rPr lang="pl-PL" dirty="0"/>
              <a:t>To jest obowiązek zbiorowy społeczności Izraela.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632341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#1</a:t>
            </a:r>
            <a:br>
              <a:rPr lang="pl-PL" dirty="0"/>
            </a:br>
            <a:r>
              <a:rPr lang="pl-PL" dirty="0"/>
              <a:t>Jakie to ma znaczenie?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93665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#6</a:t>
            </a:r>
            <a:br>
              <a:rPr lang="pl-PL" dirty="0"/>
            </a:br>
            <a:r>
              <a:rPr lang="pl-PL" dirty="0"/>
              <a:t>Czy Pan Jezus coś z tym świętem zrobił?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Pojedna Żydów z sobą (</a:t>
            </a:r>
            <a:r>
              <a:rPr lang="pl-PL" dirty="0" err="1"/>
              <a:t>nieżydów</a:t>
            </a:r>
            <a:r>
              <a:rPr lang="pl-PL" dirty="0"/>
              <a:t> –</a:t>
            </a:r>
            <a:r>
              <a:rPr lang="pl-PL" dirty="0" err="1"/>
              <a:t>zyli</a:t>
            </a:r>
            <a:r>
              <a:rPr lang="pl-PL" dirty="0"/>
              <a:t> kościół pojednał wcześniej, przez krzyż)</a:t>
            </a:r>
          </a:p>
        </p:txBody>
      </p:sp>
    </p:spTree>
    <p:extLst>
      <p:ext uri="{BB962C8B-B14F-4D97-AF65-F5344CB8AC3E}">
        <p14:creationId xmlns:p14="http://schemas.microsoft.com/office/powerpoint/2010/main" val="874846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opisać święto?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3600" dirty="0"/>
              <a:t>Jak je nazwać?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600" dirty="0"/>
              <a:t>Kiedy się je obchodzi?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600" dirty="0"/>
              <a:t>Co należy zrobić a czego nie robić?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600" dirty="0"/>
              <a:t>Jakie to ma znaczenie?</a:t>
            </a:r>
          </a:p>
          <a:p>
            <a:pPr marL="514350" indent="-514350">
              <a:buFont typeface="+mj-lt"/>
              <a:buAutoNum type="arabicPeriod"/>
            </a:pPr>
            <a:endParaRPr lang="pl-PL" sz="3600" dirty="0"/>
          </a:p>
          <a:p>
            <a:pPr marL="514350" indent="-514350">
              <a:buFont typeface="+mj-lt"/>
              <a:buAutoNum type="arabicPeriod"/>
            </a:pPr>
            <a:r>
              <a:rPr lang="pl-PL" sz="3600" dirty="0"/>
              <a:t>Czy Pan Jezus coś z tym świętem zrobił?</a:t>
            </a:r>
          </a:p>
          <a:p>
            <a:pPr marL="514350" indent="-514350">
              <a:buFont typeface="+mj-lt"/>
              <a:buAutoNum type="arabicPeriod"/>
            </a:pP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2378816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Święto #7?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422921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Święto #7</a:t>
            </a:r>
            <a:br>
              <a:rPr lang="pl-PL" dirty="0"/>
            </a:b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80501"/>
          </a:xfrm>
        </p:spPr>
        <p:txBody>
          <a:bodyPr>
            <a:normAutofit fontScale="77500" lnSpcReduction="20000"/>
          </a:bodyPr>
          <a:lstStyle/>
          <a:p>
            <a:r>
              <a:rPr lang="pl-PL" baseline="30000" dirty="0"/>
              <a:t>(33)</a:t>
            </a:r>
            <a:r>
              <a:rPr lang="pl-PL" dirty="0"/>
              <a:t> PAN dalej mówił do Mojżesza: </a:t>
            </a:r>
            <a:r>
              <a:rPr lang="pl-PL" baseline="30000" dirty="0"/>
              <a:t>(34)</a:t>
            </a:r>
            <a:r>
              <a:rPr lang="pl-PL" dirty="0"/>
              <a:t> Przemów do synów Izraela i powiedz im: </a:t>
            </a:r>
            <a:r>
              <a:rPr lang="pl-PL" b="1" dirty="0"/>
              <a:t>Piętnastego dnia tego siódmego miesiąc</a:t>
            </a:r>
            <a:r>
              <a:rPr lang="pl-PL" dirty="0"/>
              <a:t>a będzie </a:t>
            </a:r>
            <a:r>
              <a:rPr lang="pl-PL" b="1" u="sng" dirty="0">
                <a:solidFill>
                  <a:srgbClr val="FF0000"/>
                </a:solidFill>
              </a:rPr>
              <a:t>Święto Namiotów </a:t>
            </a:r>
            <a:r>
              <a:rPr lang="pl-PL" dirty="0"/>
              <a:t>przez siedem dni dla PANA. </a:t>
            </a:r>
            <a:r>
              <a:rPr lang="pl-PL" baseline="30000" dirty="0"/>
              <a:t>(35)</a:t>
            </a:r>
            <a:r>
              <a:rPr lang="pl-PL" dirty="0"/>
              <a:t> Pierwszego dnia będzie święte zgromadzenie. Nie będziecie wykonywać żadnej uciążliwej pracy. </a:t>
            </a:r>
            <a:r>
              <a:rPr lang="pl-PL" baseline="30000" dirty="0"/>
              <a:t>(36)</a:t>
            </a:r>
            <a:r>
              <a:rPr lang="pl-PL" b="1" dirty="0"/>
              <a:t>Przez siedem dn</a:t>
            </a:r>
            <a:r>
              <a:rPr lang="pl-PL" dirty="0"/>
              <a:t>i będziecie składać PANU ofiarę spalaną. Ósmego </a:t>
            </a:r>
            <a:r>
              <a:rPr lang="pl-PL" dirty="0" err="1"/>
              <a:t>dniabędziecie</a:t>
            </a:r>
            <a:r>
              <a:rPr lang="pl-PL" dirty="0"/>
              <a:t> mieć święte zgromadzenie i będziecie składać PANU ofiarę spalaną. Jest to święto, żadnej uciążliwej pracy nie będziecie wykonywać. </a:t>
            </a:r>
            <a:r>
              <a:rPr lang="pl-PL" baseline="30000" dirty="0"/>
              <a:t>(37)</a:t>
            </a:r>
            <a:r>
              <a:rPr lang="pl-PL" dirty="0"/>
              <a:t> To są święta PANA, które ogłosicie jako święte zgromadzenia, abyście składali PANU ofiarę spalaną, całopalenie, ofiarę pokarmową, ofiarę </a:t>
            </a:r>
            <a:r>
              <a:rPr lang="pl-PL" i="1" dirty="0"/>
              <a:t>pojednawczą</a:t>
            </a:r>
            <a:r>
              <a:rPr lang="pl-PL" dirty="0"/>
              <a:t> i ofiary z płynów, każdą w swój dzień. </a:t>
            </a:r>
            <a:r>
              <a:rPr lang="pl-PL" baseline="30000" dirty="0"/>
              <a:t>(38)</a:t>
            </a:r>
            <a:r>
              <a:rPr lang="pl-PL" dirty="0"/>
              <a:t>Oprócz szabatów PANA, oprócz waszych darów, oprócz wszystkich waszych ślubów i wszystkich waszych dobrowolnych ofiar, które będziecie składać PANU. </a:t>
            </a:r>
            <a:r>
              <a:rPr lang="pl-PL" baseline="30000" dirty="0"/>
              <a:t>(39)</a:t>
            </a:r>
            <a:r>
              <a:rPr lang="pl-PL" dirty="0"/>
              <a:t> Piętnastego dnia siódmego miesiąca, gdy zbierzecie plony ziemi, będziecie obchodzili święto dla PANA przez siedem dni; w pierwszym dniu będzie odpoczynek, także w </a:t>
            </a:r>
            <a:r>
              <a:rPr lang="pl-PL" b="1" u="sng" dirty="0"/>
              <a:t>ósmym</a:t>
            </a:r>
            <a:r>
              <a:rPr lang="pl-PL" dirty="0"/>
              <a:t> </a:t>
            </a:r>
            <a:r>
              <a:rPr lang="pl-PL" dirty="0" err="1"/>
              <a:t>dniubędzie</a:t>
            </a:r>
            <a:r>
              <a:rPr lang="pl-PL" dirty="0"/>
              <a:t> odpoczynek. </a:t>
            </a:r>
            <a:r>
              <a:rPr lang="pl-PL" baseline="30000" dirty="0"/>
              <a:t>(40)</a:t>
            </a:r>
            <a:r>
              <a:rPr lang="pl-PL" dirty="0"/>
              <a:t> Pierwszego dnia weźmiecie sobie owoce z najlepszych drzew, gałązki palmowe, gałązki gęstych drzew i wierzbiny znad potoku i </a:t>
            </a:r>
            <a:r>
              <a:rPr lang="pl-PL" u="sng" dirty="0"/>
              <a:t>będziecie się weselić przed PANEM</a:t>
            </a:r>
            <a:r>
              <a:rPr lang="pl-PL" dirty="0"/>
              <a:t>, waszym Bogiem, przez siedem dni. </a:t>
            </a:r>
            <a:r>
              <a:rPr lang="pl-PL" baseline="30000" dirty="0"/>
              <a:t>(41)</a:t>
            </a:r>
            <a:r>
              <a:rPr lang="pl-PL" dirty="0"/>
              <a:t> Będziecie obchodzić to święto dla PANA przez siedem dni, co rok. Będzie to wieczysta ustawa przez wszystkie wasze pokolenia. W siódmym miesiącu będziecie je obchodzić. </a:t>
            </a:r>
            <a:r>
              <a:rPr lang="pl-PL" baseline="30000" dirty="0"/>
              <a:t>(42)</a:t>
            </a:r>
            <a:r>
              <a:rPr lang="pl-PL" dirty="0"/>
              <a:t> Przez siedem dni będziecie mieszkać w szałasach. Wszyscy </a:t>
            </a:r>
            <a:r>
              <a:rPr lang="pl-PL" u="sng" dirty="0"/>
              <a:t>urodzeni Izraelici </a:t>
            </a:r>
            <a:r>
              <a:rPr lang="pl-PL" b="1" u="sng" dirty="0"/>
              <a:t>będą mieszkać w szałasach</a:t>
            </a:r>
            <a:r>
              <a:rPr lang="pl-PL" dirty="0"/>
              <a:t>; </a:t>
            </a:r>
            <a:r>
              <a:rPr lang="pl-PL" baseline="30000" dirty="0"/>
              <a:t>(43)</a:t>
            </a:r>
            <a:r>
              <a:rPr lang="pl-PL" dirty="0"/>
              <a:t> Aby wasze pokolenia wiedziały, że kazałem synom Izraela mieszkać w szałasach, gdy wyprowadziłem ich z ziemi Egiptu. Ja jestem PAN, wasz Bóg.</a:t>
            </a:r>
          </a:p>
        </p:txBody>
      </p:sp>
    </p:spTree>
    <p:extLst>
      <p:ext uri="{BB962C8B-B14F-4D97-AF65-F5344CB8AC3E}">
        <p14:creationId xmlns:p14="http://schemas.microsoft.com/office/powerpoint/2010/main" val="52741003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#7</a:t>
            </a:r>
            <a:br>
              <a:rPr lang="pl-PL" dirty="0"/>
            </a:br>
            <a:r>
              <a:rPr lang="pl-PL" dirty="0"/>
              <a:t>Jak je nazwać?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Swięto</a:t>
            </a:r>
            <a:r>
              <a:rPr lang="pl-PL" dirty="0"/>
              <a:t> Szałasów</a:t>
            </a:r>
          </a:p>
          <a:p>
            <a:r>
              <a:rPr lang="pl-PL" dirty="0"/>
              <a:t>Kuczki</a:t>
            </a:r>
          </a:p>
          <a:p>
            <a:r>
              <a:rPr lang="pl-PL" dirty="0" err="1"/>
              <a:t>Sukkot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544707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#7</a:t>
            </a:r>
            <a:br>
              <a:rPr lang="pl-PL" dirty="0"/>
            </a:br>
            <a:r>
              <a:rPr lang="pl-PL" dirty="0"/>
              <a:t>Kiedy się je obchodzi?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piętnastego dnia siódmego miesiąca</a:t>
            </a:r>
          </a:p>
          <a:p>
            <a:r>
              <a:rPr lang="pl-PL" dirty="0"/>
              <a:t>przez 7 dni a nawet 8 dni</a:t>
            </a:r>
            <a:r>
              <a:rPr lang="mr-IN" dirty="0"/>
              <a:t>…</a:t>
            </a:r>
            <a:r>
              <a:rPr lang="pl-PL" dirty="0"/>
              <a:t> (patrz w.38)</a:t>
            </a:r>
          </a:p>
          <a:p>
            <a:endParaRPr lang="pl-PL" dirty="0"/>
          </a:p>
          <a:p>
            <a:r>
              <a:rPr lang="pl-PL" dirty="0"/>
              <a:t>Pierwszego i ósmego dnia:</a:t>
            </a:r>
          </a:p>
          <a:p>
            <a:pPr lvl="1"/>
            <a:r>
              <a:rPr lang="pl-PL" dirty="0"/>
              <a:t>zgromadzenie,</a:t>
            </a:r>
          </a:p>
          <a:p>
            <a:pPr lvl="1"/>
            <a:r>
              <a:rPr lang="pl-PL" dirty="0"/>
              <a:t>szabat.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295291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#7</a:t>
            </a:r>
            <a:br>
              <a:rPr lang="pl-PL" dirty="0"/>
            </a:br>
            <a:r>
              <a:rPr lang="pl-PL" dirty="0"/>
              <a:t>Co należy zrobić a czego nie robić?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wziąć gałązki, </a:t>
            </a:r>
          </a:p>
          <a:p>
            <a:r>
              <a:rPr lang="pl-PL" u="sng" dirty="0"/>
              <a:t>weselić się</a:t>
            </a:r>
            <a:r>
              <a:rPr lang="pl-PL" dirty="0"/>
              <a:t>, </a:t>
            </a:r>
          </a:p>
          <a:p>
            <a:r>
              <a:rPr lang="pl-PL" dirty="0"/>
              <a:t>mieszkać w namiotach.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282819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#7</a:t>
            </a:r>
            <a:br>
              <a:rPr lang="pl-PL" dirty="0"/>
            </a:br>
            <a:r>
              <a:rPr lang="pl-PL" dirty="0"/>
              <a:t>Jakie to ma znaczenie?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Chodzenie po pustyni po wyjściu z Egiptu a przed wejście do Ziemi Obiecanej.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24877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Święto #7</a:t>
            </a:r>
            <a:br>
              <a:rPr lang="pl-PL" dirty="0"/>
            </a:br>
            <a:r>
              <a:rPr lang="pl-PL" dirty="0"/>
              <a:t>Czy Pan Jezus coś z tym świętem zrobił?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Połączy żydów i pogan – w swoim królestwie</a:t>
            </a:r>
          </a:p>
        </p:txBody>
      </p:sp>
    </p:spTree>
    <p:extLst>
      <p:ext uri="{BB962C8B-B14F-4D97-AF65-F5344CB8AC3E}">
        <p14:creationId xmlns:p14="http://schemas.microsoft.com/office/powerpoint/2010/main" val="709540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401506-6D6F-FA4A-8AFD-DC3B0D441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Wnioski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6BEBDFB-84FE-4240-B873-1A43E90892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64543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BE4569-31B3-E44D-ACEB-51BFC9925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Wniosek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B9CDE1-056D-9648-B118-3D74AE626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4400" dirty="0"/>
              <a:t>Święta służą temu, abyśmy w ciągu roku przypominali sobie plan dziejów, jaki Pan Bóg ułożył dla świata, a plan ten jest jednocześnie planem pracy uzgodnionym z Jego Synem a naszym Panem Jezusem Chrystusem.</a:t>
            </a:r>
          </a:p>
          <a:p>
            <a:pPr marL="0" indent="0">
              <a:buNone/>
            </a:pPr>
            <a:r>
              <a:rPr lang="pl-PL" sz="4400" dirty="0"/>
              <a:t>Pamiętajmy!</a:t>
            </a:r>
          </a:p>
          <a:p>
            <a:pPr marL="0" indent="0">
              <a:buNone/>
            </a:pP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379431679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Obrazki </a:t>
            </a: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23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Podstawa analizy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Księga Kapłańska 23</a:t>
            </a:r>
          </a:p>
          <a:p>
            <a:r>
              <a:rPr lang="pl-PL" dirty="0"/>
              <a:t>Exodus 12</a:t>
            </a:r>
            <a:r>
              <a:rPr lang="mr-IN" dirty="0"/>
              <a:t>…</a:t>
            </a:r>
            <a:r>
              <a:rPr lang="pl-PL" dirty="0"/>
              <a:t>. – opis Paschy.</a:t>
            </a:r>
          </a:p>
          <a:p>
            <a:endParaRPr lang="pl-PL" dirty="0"/>
          </a:p>
          <a:p>
            <a:r>
              <a:rPr lang="mr-IN" dirty="0"/>
              <a:t>…</a:t>
            </a:r>
            <a:r>
              <a:rPr lang="pl-PL" dirty="0"/>
              <a:t> i jeszcze coś z Nowego Przymierza</a:t>
            </a:r>
          </a:p>
        </p:txBody>
      </p:sp>
    </p:spTree>
    <p:extLst>
      <p:ext uri="{BB962C8B-B14F-4D97-AF65-F5344CB8AC3E}">
        <p14:creationId xmlns:p14="http://schemas.microsoft.com/office/powerpoint/2010/main" val="23022419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dirty="0"/>
              <a:t>Biblijny plan dziejów a Święta Pana w Kpł23</a:t>
            </a:r>
            <a:br>
              <a:rPr lang="pl-PL" altLang="pl-PL" dirty="0"/>
            </a:br>
            <a:endParaRPr lang="pl-PL" altLang="pl-PL" dirty="0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24326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408364" y="296068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29400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8" name="pole tekstowe 1"/>
          <p:cNvSpPr txBox="1">
            <a:spLocks noChangeArrowheads="1"/>
          </p:cNvSpPr>
          <p:nvPr/>
        </p:nvSpPr>
        <p:spPr bwMode="auto">
          <a:xfrm>
            <a:off x="618472" y="5000063"/>
            <a:ext cx="9941559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#1. Pascha Pana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#2. Święto Przaśników dla Pana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#3. Dzień kołysania snopem pierwocin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#4. Pierwociny dla Pana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#5. Święto trąb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#6. Dzień przebłagania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#7. Święto namiotów</a:t>
            </a:r>
          </a:p>
        </p:txBody>
      </p:sp>
      <p:grpSp>
        <p:nvGrpSpPr>
          <p:cNvPr id="17" name="Grupa 16"/>
          <p:cNvGrpSpPr/>
          <p:nvPr/>
        </p:nvGrpSpPr>
        <p:grpSpPr>
          <a:xfrm>
            <a:off x="5707557" y="5215506"/>
            <a:ext cx="3166940" cy="1169551"/>
            <a:chOff x="8729052" y="3653745"/>
            <a:chExt cx="3166940" cy="1169551"/>
          </a:xfrm>
        </p:grpSpPr>
        <p:sp>
          <p:nvSpPr>
            <p:cNvPr id="19" name="Line 6"/>
            <p:cNvSpPr>
              <a:spLocks noChangeShapeType="1"/>
            </p:cNvSpPr>
            <p:nvPr/>
          </p:nvSpPr>
          <p:spPr bwMode="auto">
            <a:xfrm>
              <a:off x="11065185" y="4475283"/>
              <a:ext cx="830807" cy="1"/>
            </a:xfrm>
            <a:prstGeom prst="line">
              <a:avLst/>
            </a:prstGeom>
            <a:noFill/>
            <a:ln w="57150">
              <a:solidFill>
                <a:srgbClr val="AD8B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20" name="Line 5"/>
            <p:cNvSpPr>
              <a:spLocks noChangeShapeType="1"/>
            </p:cNvSpPr>
            <p:nvPr/>
          </p:nvSpPr>
          <p:spPr bwMode="auto">
            <a:xfrm flipV="1">
              <a:off x="11065185" y="4691538"/>
              <a:ext cx="830807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21" name="Line 6"/>
            <p:cNvSpPr>
              <a:spLocks noChangeShapeType="1"/>
            </p:cNvSpPr>
            <p:nvPr/>
          </p:nvSpPr>
          <p:spPr bwMode="auto">
            <a:xfrm flipV="1">
              <a:off x="11065185" y="4255658"/>
              <a:ext cx="830807" cy="3370"/>
            </a:xfrm>
            <a:prstGeom prst="line">
              <a:avLst/>
            </a:prstGeom>
            <a:noFill/>
            <a:ln w="57150">
              <a:solidFill>
                <a:srgbClr val="2D892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endParaRPr lang="pl-PL">
                <a:latin typeface="Arial" charset="0"/>
              </a:endParaRPr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 flipV="1">
              <a:off x="11065185" y="4032661"/>
              <a:ext cx="830807" cy="674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23" name="pole tekstowe 1"/>
            <p:cNvSpPr txBox="1">
              <a:spLocks noChangeArrowheads="1"/>
            </p:cNvSpPr>
            <p:nvPr/>
          </p:nvSpPr>
          <p:spPr bwMode="auto">
            <a:xfrm>
              <a:off x="8729052" y="3653745"/>
              <a:ext cx="2308776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b="1" dirty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dirty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dirty="0"/>
                <a:t>Lud Izraela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dirty="0"/>
                <a:t>Ludzie na ziemi - poganie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dirty="0"/>
                <a:t>Kościół </a:t>
              </a:r>
              <a:r>
                <a:rPr lang="mr-IN" altLang="pl-PL" sz="1400" dirty="0"/>
                <a:t>–</a:t>
              </a:r>
              <a:r>
                <a:rPr lang="pl-PL" altLang="pl-PL" sz="1400" dirty="0"/>
                <a:t> Ciało Chrystusa</a:t>
              </a:r>
            </a:p>
          </p:txBody>
        </p:sp>
      </p:grpSp>
      <p:sp>
        <p:nvSpPr>
          <p:cNvPr id="2" name="PoleTekstowe 1"/>
          <p:cNvSpPr txBox="1"/>
          <p:nvPr/>
        </p:nvSpPr>
        <p:spPr>
          <a:xfrm>
            <a:off x="3917950" y="3115361"/>
            <a:ext cx="61873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i="1" dirty="0">
                <a:solidFill>
                  <a:srgbClr val="FF0000"/>
                </a:solidFill>
              </a:rPr>
              <a:t>Zachęcam do samodzielnego studium tematu:</a:t>
            </a:r>
            <a:br>
              <a:rPr lang="pl-PL" sz="2400" b="1" i="1" dirty="0">
                <a:solidFill>
                  <a:srgbClr val="FF0000"/>
                </a:solidFill>
              </a:rPr>
            </a:br>
            <a:r>
              <a:rPr lang="pl-PL" sz="2400" b="1" i="1" dirty="0">
                <a:solidFill>
                  <a:srgbClr val="FF0000"/>
                </a:solidFill>
              </a:rPr>
              <a:t>Księga Kapłańska</a:t>
            </a:r>
            <a:r>
              <a:rPr lang="pl-PL" sz="2400" b="1" i="1">
                <a:solidFill>
                  <a:srgbClr val="FF0000"/>
                </a:solidFill>
              </a:rPr>
              <a:t>, rozdział 23.</a:t>
            </a:r>
          </a:p>
        </p:txBody>
      </p:sp>
    </p:spTree>
    <p:extLst>
      <p:ext uri="{BB962C8B-B14F-4D97-AF65-F5344CB8AC3E}">
        <p14:creationId xmlns:p14="http://schemas.microsoft.com/office/powerpoint/2010/main" val="1740004634"/>
      </p:ext>
    </p:extLst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dirty="0"/>
              <a:t>Biblijny plan dziejów a Święta Pana w Kpł23</a:t>
            </a:r>
            <a:br>
              <a:rPr lang="pl-PL" altLang="pl-PL" dirty="0"/>
            </a:br>
            <a:endParaRPr lang="pl-PL" altLang="pl-PL" dirty="0"/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2362200" y="4068763"/>
            <a:ext cx="571500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8589963" y="3035301"/>
            <a:ext cx="1427162" cy="379413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Szałasy</a:t>
            </a:r>
          </a:p>
        </p:txBody>
      </p:sp>
      <p:sp>
        <p:nvSpPr>
          <p:cNvPr id="54" name="AutoShape 2"/>
          <p:cNvSpPr>
            <a:spLocks noChangeArrowheads="1"/>
          </p:cNvSpPr>
          <p:nvPr/>
        </p:nvSpPr>
        <p:spPr bwMode="auto">
          <a:xfrm>
            <a:off x="3487738" y="3019425"/>
            <a:ext cx="2965450" cy="40005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Przaśniki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>
            <a:off x="2362201" y="3937000"/>
            <a:ext cx="7654925" cy="0"/>
          </a:xfrm>
          <a:prstGeom prst="line">
            <a:avLst/>
          </a:prstGeom>
          <a:noFill/>
          <a:ln w="57150">
            <a:solidFill>
              <a:srgbClr val="2D892D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62839" y="2195513"/>
            <a:ext cx="376113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2" name="Line 9"/>
          <p:cNvSpPr>
            <a:spLocks noChangeShapeType="1"/>
          </p:cNvSpPr>
          <p:nvPr/>
        </p:nvSpPr>
        <p:spPr bwMode="auto">
          <a:xfrm rot="-5400000">
            <a:off x="6306221" y="2543969"/>
            <a:ext cx="84931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3200400" y="3805238"/>
            <a:ext cx="1066800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 rot="5400000" flipV="1">
            <a:off x="3336925" y="2963863"/>
            <a:ext cx="1536700" cy="0"/>
          </a:xfrm>
          <a:prstGeom prst="line">
            <a:avLst/>
          </a:prstGeom>
          <a:noFill/>
          <a:ln w="76200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2057400" y="219551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>
            <a:off x="8351839" y="3795713"/>
            <a:ext cx="166528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24326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408364" y="296068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94" name="pole tekstowe 1"/>
          <p:cNvSpPr txBox="1">
            <a:spLocks noChangeArrowheads="1"/>
          </p:cNvSpPr>
          <p:nvPr/>
        </p:nvSpPr>
        <p:spPr bwMode="auto">
          <a:xfrm>
            <a:off x="616116" y="4999301"/>
            <a:ext cx="9941559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#1. Pascha Pana </a:t>
            </a:r>
            <a:r>
              <a:rPr lang="mr-IN" altLang="pl-PL" sz="1400" dirty="0"/>
              <a:t>–</a:t>
            </a:r>
            <a:r>
              <a:rPr lang="pl-PL" altLang="pl-PL" sz="1400" dirty="0"/>
              <a:t> ukrzyżowanie, śmierć jako Pana Jezusa jako Baranka Bożego gładzącego grzech świata.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#2. Święto Przaśników dla Pana </a:t>
            </a:r>
            <a:r>
              <a:rPr lang="mr-IN" altLang="pl-PL" sz="1400" dirty="0"/>
              <a:t>–</a:t>
            </a:r>
            <a:r>
              <a:rPr lang="pl-PL" altLang="pl-PL" sz="1400" dirty="0"/>
              <a:t> lud Boży poza Egiptem, oczyszczenie z grzechu, uświęcenie.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#3. Dzień kołysania snopem pierwocin </a:t>
            </a:r>
            <a:r>
              <a:rPr lang="mr-IN" altLang="pl-PL" sz="1400" dirty="0"/>
              <a:t>–</a:t>
            </a:r>
            <a:r>
              <a:rPr lang="pl-PL" altLang="pl-PL" sz="1400" dirty="0"/>
              <a:t> pierwszy dzień po szabacie, zmartwychwstanie Pana Jezusa jako pierwszego.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#4. Pierwociny dla Pana </a:t>
            </a:r>
            <a:r>
              <a:rPr lang="mr-IN" altLang="pl-PL" sz="1400" dirty="0"/>
              <a:t>–</a:t>
            </a:r>
            <a:r>
              <a:rPr lang="pl-PL" altLang="pl-PL" sz="1400" dirty="0"/>
              <a:t> zesłanie Ducha Świętego - zbawienie, uświęcenie i napełnienie Duchem Świętym 3000 Żydów.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#5. Święto trąb </a:t>
            </a:r>
            <a:r>
              <a:rPr lang="mr-IN" altLang="pl-PL" sz="1400" dirty="0"/>
              <a:t>–</a:t>
            </a:r>
            <a:r>
              <a:rPr lang="pl-PL" altLang="pl-PL" sz="1400" dirty="0"/>
              <a:t> (?) zmartwychwstanie umarłych w Chrystusie, przyjście Pana po swój Kościół.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#6. Dzień przebłagania </a:t>
            </a:r>
            <a:r>
              <a:rPr lang="mr-IN" altLang="pl-PL" sz="1400" dirty="0"/>
              <a:t>–</a:t>
            </a:r>
            <a:r>
              <a:rPr lang="pl-PL" altLang="pl-PL" sz="1400" dirty="0"/>
              <a:t> (?) wybawienie resztki Izraela.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#7. Święto namiotów </a:t>
            </a:r>
            <a:r>
              <a:rPr lang="mr-IN" altLang="pl-PL" sz="1400" dirty="0"/>
              <a:t>–</a:t>
            </a:r>
            <a:r>
              <a:rPr lang="pl-PL" altLang="pl-PL" sz="1400" dirty="0"/>
              <a:t> (?) objęcie królowania w Tysiącletnim Królestwie.</a:t>
            </a:r>
          </a:p>
        </p:txBody>
      </p:sp>
      <p:sp>
        <p:nvSpPr>
          <p:cNvPr id="95" name="Freeform 31"/>
          <p:cNvSpPr>
            <a:spLocks/>
          </p:cNvSpPr>
          <p:nvPr/>
        </p:nvSpPr>
        <p:spPr bwMode="auto">
          <a:xfrm flipV="1">
            <a:off x="4894262" y="4179282"/>
            <a:ext cx="1688647" cy="27695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8046"/>
              <a:gd name="connsiteY0" fmla="*/ 0 h 78760"/>
              <a:gd name="connsiteX1" fmla="*/ 18046 w 18046"/>
              <a:gd name="connsiteY1" fmla="*/ 78760 h 7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46" h="78760">
                <a:moveTo>
                  <a:pt x="0" y="0"/>
                </a:moveTo>
                <a:cubicBezTo>
                  <a:pt x="717" y="50375"/>
                  <a:pt x="18194" y="-31062"/>
                  <a:pt x="18046" y="78760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 dirty="0"/>
          </a:p>
        </p:txBody>
      </p:sp>
      <p:sp>
        <p:nvSpPr>
          <p:cNvPr id="96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 rot="16200000" flipV="1">
            <a:off x="6327496" y="3414558"/>
            <a:ext cx="813595" cy="904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4119564" y="1606551"/>
            <a:ext cx="25558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 flipH="1" flipV="1">
            <a:off x="2209801" y="1593850"/>
            <a:ext cx="1895475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5" y="1609725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969125" y="1333500"/>
            <a:ext cx="1041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Ucisk</a:t>
            </a: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2133601" y="1333500"/>
            <a:ext cx="19716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Prawa Żydów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4040168" y="4355057"/>
            <a:ext cx="5668962" cy="333112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75"/>
              <a:gd name="connsiteY0" fmla="*/ 0 h 79840"/>
              <a:gd name="connsiteX1" fmla="*/ 32275 w 32275"/>
              <a:gd name="connsiteY1" fmla="*/ 79840 h 79840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8124">
                <a:moveTo>
                  <a:pt x="0" y="0"/>
                </a:moveTo>
                <a:cubicBezTo>
                  <a:pt x="1180" y="81856"/>
                  <a:pt x="31107" y="-60252"/>
                  <a:pt x="32239" y="8812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6" y="4097337"/>
            <a:ext cx="288926" cy="230187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 flipV="1">
            <a:off x="4241801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3" name="Freeform 31"/>
          <p:cNvSpPr>
            <a:spLocks/>
          </p:cNvSpPr>
          <p:nvPr/>
        </p:nvSpPr>
        <p:spPr bwMode="auto">
          <a:xfrm flipV="1">
            <a:off x="4619626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7581901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5" name="Freeform 31"/>
          <p:cNvSpPr>
            <a:spLocks/>
          </p:cNvSpPr>
          <p:nvPr/>
        </p:nvSpPr>
        <p:spPr bwMode="auto">
          <a:xfrm flipV="1">
            <a:off x="8091948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7" name="Freeform 31"/>
          <p:cNvSpPr>
            <a:spLocks/>
          </p:cNvSpPr>
          <p:nvPr/>
        </p:nvSpPr>
        <p:spPr bwMode="auto">
          <a:xfrm flipV="1">
            <a:off x="5145088" y="3866889"/>
            <a:ext cx="119062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8" name="Freeform 31"/>
          <p:cNvSpPr>
            <a:spLocks/>
          </p:cNvSpPr>
          <p:nvPr/>
        </p:nvSpPr>
        <p:spPr bwMode="auto">
          <a:xfrm flipV="1">
            <a:off x="5499101" y="3866889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29400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71600"/>
            <a:ext cx="8524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Nowe</a:t>
            </a:r>
          </a:p>
        </p:txBody>
      </p:sp>
      <p:sp>
        <p:nvSpPr>
          <p:cNvPr id="62" name="pole tekstowe 61"/>
          <p:cNvSpPr txBox="1"/>
          <p:nvPr/>
        </p:nvSpPr>
        <p:spPr>
          <a:xfrm rot="19853123">
            <a:off x="-190031" y="982851"/>
            <a:ext cx="5853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>
                <a:solidFill>
                  <a:srgbClr val="FF0000"/>
                </a:solidFill>
              </a:rPr>
              <a:t>Jakie to skomplikowane!!!</a:t>
            </a:r>
          </a:p>
        </p:txBody>
      </p:sp>
      <p:sp>
        <p:nvSpPr>
          <p:cNvPr id="122" name="Line 10"/>
          <p:cNvSpPr>
            <a:spLocks noChangeShapeType="1"/>
          </p:cNvSpPr>
          <p:nvPr/>
        </p:nvSpPr>
        <p:spPr bwMode="auto">
          <a:xfrm rot="16200000" flipV="1">
            <a:off x="6018245" y="3595291"/>
            <a:ext cx="1151732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63" name="Grupa 62"/>
          <p:cNvGrpSpPr/>
          <p:nvPr/>
        </p:nvGrpSpPr>
        <p:grpSpPr>
          <a:xfrm>
            <a:off x="9294848" y="1921242"/>
            <a:ext cx="2388438" cy="900246"/>
            <a:chOff x="8729052" y="3653745"/>
            <a:chExt cx="3032963" cy="1143179"/>
          </a:xfrm>
        </p:grpSpPr>
        <p:sp>
          <p:nvSpPr>
            <p:cNvPr id="64" name="Line 6"/>
            <p:cNvSpPr>
              <a:spLocks noChangeShapeType="1"/>
            </p:cNvSpPr>
            <p:nvPr/>
          </p:nvSpPr>
          <p:spPr bwMode="auto">
            <a:xfrm>
              <a:off x="10913806" y="4475283"/>
              <a:ext cx="830807" cy="1"/>
            </a:xfrm>
            <a:prstGeom prst="line">
              <a:avLst/>
            </a:prstGeom>
            <a:noFill/>
            <a:ln w="57150">
              <a:solidFill>
                <a:srgbClr val="AD8B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 sz="1200"/>
            </a:p>
          </p:txBody>
        </p:sp>
        <p:sp>
          <p:nvSpPr>
            <p:cNvPr id="65" name="Line 5"/>
            <p:cNvSpPr>
              <a:spLocks noChangeShapeType="1"/>
            </p:cNvSpPr>
            <p:nvPr/>
          </p:nvSpPr>
          <p:spPr bwMode="auto">
            <a:xfrm flipV="1">
              <a:off x="10913806" y="4691538"/>
              <a:ext cx="830807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 sz="1200"/>
            </a:p>
          </p:txBody>
        </p:sp>
        <p:sp>
          <p:nvSpPr>
            <p:cNvPr id="66" name="Line 6"/>
            <p:cNvSpPr>
              <a:spLocks noChangeShapeType="1"/>
            </p:cNvSpPr>
            <p:nvPr/>
          </p:nvSpPr>
          <p:spPr bwMode="auto">
            <a:xfrm flipV="1">
              <a:off x="10931208" y="4255659"/>
              <a:ext cx="830807" cy="3370"/>
            </a:xfrm>
            <a:prstGeom prst="line">
              <a:avLst/>
            </a:prstGeom>
            <a:noFill/>
            <a:ln w="57150">
              <a:solidFill>
                <a:srgbClr val="2D892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endParaRPr lang="pl-PL" sz="1200">
                <a:latin typeface="Arial" charset="0"/>
              </a:endParaRPr>
            </a:p>
          </p:txBody>
        </p:sp>
        <p:sp>
          <p:nvSpPr>
            <p:cNvPr id="67" name="Line 13"/>
            <p:cNvSpPr>
              <a:spLocks noChangeShapeType="1"/>
            </p:cNvSpPr>
            <p:nvPr/>
          </p:nvSpPr>
          <p:spPr bwMode="auto">
            <a:xfrm flipV="1">
              <a:off x="10931208" y="4032661"/>
              <a:ext cx="830807" cy="674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 sz="1200">
                <a:latin typeface="Arial" charset="0"/>
              </a:endParaRPr>
            </a:p>
          </p:txBody>
        </p:sp>
        <p:sp>
          <p:nvSpPr>
            <p:cNvPr id="68" name="pole tekstowe 1"/>
            <p:cNvSpPr txBox="1">
              <a:spLocks noChangeArrowheads="1"/>
            </p:cNvSpPr>
            <p:nvPr/>
          </p:nvSpPr>
          <p:spPr bwMode="auto">
            <a:xfrm>
              <a:off x="8729052" y="3653745"/>
              <a:ext cx="2308776" cy="1143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b="1" dirty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Lud Izraela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Ludzie na ziemi - poganie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Kościół </a:t>
              </a:r>
              <a:r>
                <a:rPr lang="mr-IN" altLang="pl-PL" sz="1050" dirty="0"/>
                <a:t>–</a:t>
              </a:r>
              <a:r>
                <a:rPr lang="pl-PL" altLang="pl-PL" sz="1050" dirty="0"/>
                <a:t> Ciało Chrystusa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34717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dirty="0"/>
              <a:t>Biblijny plan dziejów – część wykonana</a:t>
            </a:r>
            <a:br>
              <a:rPr lang="pl-PL" altLang="pl-PL" dirty="0"/>
            </a:br>
            <a:endParaRPr lang="pl-PL" altLang="pl-PL" dirty="0"/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2362200" y="4068763"/>
            <a:ext cx="571500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8589963" y="3035301"/>
            <a:ext cx="1427162" cy="379413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Szałasy</a:t>
            </a:r>
          </a:p>
        </p:txBody>
      </p:sp>
      <p:sp>
        <p:nvSpPr>
          <p:cNvPr id="54" name="AutoShape 2"/>
          <p:cNvSpPr>
            <a:spLocks noChangeArrowheads="1"/>
          </p:cNvSpPr>
          <p:nvPr/>
        </p:nvSpPr>
        <p:spPr bwMode="auto">
          <a:xfrm>
            <a:off x="3487738" y="3019425"/>
            <a:ext cx="2965450" cy="40005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Przaśniki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53187" y="2195513"/>
            <a:ext cx="385765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2" name="Line 9"/>
          <p:cNvSpPr>
            <a:spLocks noChangeShapeType="1"/>
          </p:cNvSpPr>
          <p:nvPr/>
        </p:nvSpPr>
        <p:spPr bwMode="auto">
          <a:xfrm rot="-5400000">
            <a:off x="6306221" y="2543969"/>
            <a:ext cx="84931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3200400" y="3805238"/>
            <a:ext cx="1066800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 rot="5400000" flipV="1">
            <a:off x="3336925" y="2963863"/>
            <a:ext cx="1536700" cy="0"/>
          </a:xfrm>
          <a:prstGeom prst="line">
            <a:avLst/>
          </a:prstGeom>
          <a:noFill/>
          <a:ln w="76200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1660634" y="2195513"/>
            <a:ext cx="107205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>
            <a:off x="8351839" y="3795713"/>
            <a:ext cx="166528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36049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408364" y="296068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95" name="Freeform 31"/>
          <p:cNvSpPr>
            <a:spLocks/>
          </p:cNvSpPr>
          <p:nvPr/>
        </p:nvSpPr>
        <p:spPr bwMode="auto">
          <a:xfrm flipV="1">
            <a:off x="4894262" y="4179282"/>
            <a:ext cx="1688647" cy="27695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8046"/>
              <a:gd name="connsiteY0" fmla="*/ 0 h 78760"/>
              <a:gd name="connsiteX1" fmla="*/ 18046 w 18046"/>
              <a:gd name="connsiteY1" fmla="*/ 78760 h 7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46" h="78760">
                <a:moveTo>
                  <a:pt x="0" y="0"/>
                </a:moveTo>
                <a:cubicBezTo>
                  <a:pt x="717" y="50375"/>
                  <a:pt x="18194" y="-31062"/>
                  <a:pt x="18046" y="78760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 dirty="0"/>
          </a:p>
        </p:txBody>
      </p:sp>
      <p:sp>
        <p:nvSpPr>
          <p:cNvPr id="96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 rot="16200000" flipV="1">
            <a:off x="6327496" y="3414558"/>
            <a:ext cx="813595" cy="904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4119564" y="1606551"/>
            <a:ext cx="25558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 flipH="1" flipV="1">
            <a:off x="2209801" y="1593850"/>
            <a:ext cx="1895475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5" y="1609725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969125" y="1333500"/>
            <a:ext cx="1041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Ucisk</a:t>
            </a: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2133601" y="1333500"/>
            <a:ext cx="19716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Prawa Żydów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4040168" y="4355057"/>
            <a:ext cx="5668962" cy="333112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75"/>
              <a:gd name="connsiteY0" fmla="*/ 0 h 79840"/>
              <a:gd name="connsiteX1" fmla="*/ 32275 w 32275"/>
              <a:gd name="connsiteY1" fmla="*/ 79840 h 79840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8124">
                <a:moveTo>
                  <a:pt x="0" y="0"/>
                </a:moveTo>
                <a:cubicBezTo>
                  <a:pt x="1180" y="81856"/>
                  <a:pt x="31107" y="-60252"/>
                  <a:pt x="32239" y="8812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6" y="4097337"/>
            <a:ext cx="288926" cy="230187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 flipV="1">
            <a:off x="4241801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3" name="Freeform 31"/>
          <p:cNvSpPr>
            <a:spLocks/>
          </p:cNvSpPr>
          <p:nvPr/>
        </p:nvSpPr>
        <p:spPr bwMode="auto">
          <a:xfrm flipV="1">
            <a:off x="4619626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7581901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5" name="Freeform 31"/>
          <p:cNvSpPr>
            <a:spLocks/>
          </p:cNvSpPr>
          <p:nvPr/>
        </p:nvSpPr>
        <p:spPr bwMode="auto">
          <a:xfrm flipV="1">
            <a:off x="8091948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7" name="Freeform 31"/>
          <p:cNvSpPr>
            <a:spLocks/>
          </p:cNvSpPr>
          <p:nvPr/>
        </p:nvSpPr>
        <p:spPr bwMode="auto">
          <a:xfrm flipV="1">
            <a:off x="5145088" y="3866889"/>
            <a:ext cx="119062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8" name="Freeform 31"/>
          <p:cNvSpPr>
            <a:spLocks/>
          </p:cNvSpPr>
          <p:nvPr/>
        </p:nvSpPr>
        <p:spPr bwMode="auto">
          <a:xfrm flipV="1">
            <a:off x="5499101" y="3866889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29400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71600"/>
            <a:ext cx="8524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Nowe</a:t>
            </a:r>
          </a:p>
        </p:txBody>
      </p:sp>
      <p:sp>
        <p:nvSpPr>
          <p:cNvPr id="122" name="Line 10"/>
          <p:cNvSpPr>
            <a:spLocks noChangeShapeType="1"/>
          </p:cNvSpPr>
          <p:nvPr/>
        </p:nvSpPr>
        <p:spPr bwMode="auto">
          <a:xfrm rot="16200000" flipV="1">
            <a:off x="6018245" y="3595291"/>
            <a:ext cx="1151732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3" name="pole tekstowe 1"/>
          <p:cNvSpPr txBox="1">
            <a:spLocks noChangeArrowheads="1"/>
          </p:cNvSpPr>
          <p:nvPr/>
        </p:nvSpPr>
        <p:spPr bwMode="auto">
          <a:xfrm>
            <a:off x="1526877" y="4901149"/>
            <a:ext cx="9941559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#S. </a:t>
            </a:r>
            <a:r>
              <a:rPr lang="pl-PL" altLang="pl-PL" sz="1600" b="1" dirty="0"/>
              <a:t>Stworzenie</a:t>
            </a:r>
            <a:r>
              <a:rPr lang="pl-PL" altLang="pl-PL" sz="1600" dirty="0"/>
              <a:t> (</a:t>
            </a:r>
            <a:r>
              <a:rPr lang="pl-PL" altLang="pl-PL" sz="1600" i="1" dirty="0"/>
              <a:t>Na początku było Słowo</a:t>
            </a:r>
            <a:r>
              <a:rPr lang="mr-IN" altLang="pl-PL" sz="1600" dirty="0"/>
              <a:t>…</a:t>
            </a:r>
            <a:r>
              <a:rPr lang="pl-PL" altLang="pl-PL" sz="1600" dirty="0"/>
              <a:t> </a:t>
            </a:r>
            <a:r>
              <a:rPr lang="pl-PL" altLang="pl-PL" sz="1600" i="1" dirty="0"/>
              <a:t>i wszystko przez nie się stało</a:t>
            </a:r>
            <a:r>
              <a:rPr lang="pl-PL" altLang="pl-PL" sz="1600" dirty="0"/>
              <a:t>).</a:t>
            </a:r>
            <a:br>
              <a:rPr lang="pl-PL" altLang="pl-PL" sz="1600" b="1" dirty="0"/>
            </a:br>
            <a:r>
              <a:rPr lang="pl-PL" altLang="pl-PL" sz="1600" dirty="0"/>
              <a:t>#0. </a:t>
            </a:r>
            <a:r>
              <a:rPr lang="pl-PL" altLang="pl-PL" sz="1600" b="1" dirty="0"/>
              <a:t>Wcielenie</a:t>
            </a:r>
            <a:r>
              <a:rPr lang="pl-PL" altLang="pl-PL" sz="1600" dirty="0"/>
              <a:t> (Nazaret, anioł Gabriel, panna Maria, Betlejem, mędrcy ze wschodu).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#1. </a:t>
            </a:r>
            <a:r>
              <a:rPr lang="pl-PL" altLang="pl-PL" sz="1600" b="1" dirty="0"/>
              <a:t>Ukrzyżowanie</a:t>
            </a:r>
            <a:r>
              <a:rPr lang="pl-PL" altLang="pl-PL" sz="1600" dirty="0"/>
              <a:t>, śmierć Jezusa jako Baranka Bożego.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#2. </a:t>
            </a:r>
            <a:r>
              <a:rPr lang="pl-PL" altLang="pl-PL" sz="1600" b="1" dirty="0"/>
              <a:t>Odkupienie</a:t>
            </a:r>
            <a:r>
              <a:rPr lang="pl-PL" altLang="pl-PL" sz="1600" dirty="0"/>
              <a:t>, oczyszczenie pokutujących z grzechów, usprawiedliwienie.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#3. </a:t>
            </a:r>
            <a:r>
              <a:rPr lang="pl-PL" altLang="pl-PL" sz="1600" b="1" dirty="0"/>
              <a:t>Zmartwychwstanie</a:t>
            </a:r>
            <a:r>
              <a:rPr lang="pl-PL" altLang="pl-PL" sz="1600" dirty="0"/>
              <a:t> Pana Jezusa w nowym, chwalebnym ciele.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#W. </a:t>
            </a:r>
            <a:r>
              <a:rPr lang="pl-PL" altLang="pl-PL" sz="1600" b="1" dirty="0"/>
              <a:t>Wniebowstąpienie</a:t>
            </a:r>
            <a:r>
              <a:rPr lang="pl-PL" altLang="pl-PL" sz="1600" dirty="0"/>
              <a:t> Pana Jezusa w nowym ciele.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#4. </a:t>
            </a:r>
            <a:r>
              <a:rPr lang="pl-PL" altLang="pl-PL" sz="1600" b="1" dirty="0"/>
              <a:t>Zesłanie Ducha Świętego.</a:t>
            </a:r>
            <a:endParaRPr lang="pl-PL" altLang="pl-PL" sz="1600" dirty="0"/>
          </a:p>
        </p:txBody>
      </p:sp>
      <p:sp>
        <p:nvSpPr>
          <p:cNvPr id="64" name="Prostokąt 63"/>
          <p:cNvSpPr/>
          <p:nvPr/>
        </p:nvSpPr>
        <p:spPr>
          <a:xfrm>
            <a:off x="5830887" y="1147764"/>
            <a:ext cx="5199063" cy="3684117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5" name="Oval 28"/>
          <p:cNvSpPr>
            <a:spLocks noChangeArrowheads="1"/>
          </p:cNvSpPr>
          <p:nvPr/>
        </p:nvSpPr>
        <p:spPr bwMode="auto">
          <a:xfrm>
            <a:off x="2518937" y="3111881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0</a:t>
            </a:r>
          </a:p>
        </p:txBody>
      </p:sp>
      <p:sp>
        <p:nvSpPr>
          <p:cNvPr id="66" name="Oval 28"/>
          <p:cNvSpPr>
            <a:spLocks noChangeArrowheads="1"/>
          </p:cNvSpPr>
          <p:nvPr/>
        </p:nvSpPr>
        <p:spPr bwMode="auto">
          <a:xfrm>
            <a:off x="1777672" y="2277813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S</a:t>
            </a:r>
          </a:p>
        </p:txBody>
      </p:sp>
      <p:sp>
        <p:nvSpPr>
          <p:cNvPr id="68" name="Oval 30"/>
          <p:cNvSpPr>
            <a:spLocks noChangeArrowheads="1"/>
          </p:cNvSpPr>
          <p:nvPr/>
        </p:nvSpPr>
        <p:spPr bwMode="auto">
          <a:xfrm>
            <a:off x="3560764" y="3410630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100" b="1">
                <a:latin typeface="Arial" charset="0"/>
              </a:rPr>
              <a:t>W</a:t>
            </a:r>
            <a:endParaRPr lang="pl-PL" sz="11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913461"/>
      </p:ext>
    </p:extLst>
  </p:cSld>
  <p:clrMapOvr>
    <a:masterClrMapping/>
  </p:clrMapOvr>
  <p:transition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dirty="0"/>
              <a:t>Biblijny plan dziejów – część zaplanowana</a:t>
            </a:r>
            <a:br>
              <a:rPr lang="pl-PL" altLang="pl-PL" dirty="0"/>
            </a:br>
            <a:endParaRPr lang="pl-PL" altLang="pl-PL" dirty="0"/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2362200" y="4068763"/>
            <a:ext cx="571500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8589963" y="3035301"/>
            <a:ext cx="1427162" cy="379413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Szałasy</a:t>
            </a:r>
          </a:p>
        </p:txBody>
      </p:sp>
      <p:sp>
        <p:nvSpPr>
          <p:cNvPr id="54" name="AutoShape 2"/>
          <p:cNvSpPr>
            <a:spLocks noChangeArrowheads="1"/>
          </p:cNvSpPr>
          <p:nvPr/>
        </p:nvSpPr>
        <p:spPr bwMode="auto">
          <a:xfrm>
            <a:off x="3487738" y="3019425"/>
            <a:ext cx="2965450" cy="40005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Przaśniki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505576" y="2195513"/>
            <a:ext cx="271646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2" name="Line 9"/>
          <p:cNvSpPr>
            <a:spLocks noChangeShapeType="1"/>
          </p:cNvSpPr>
          <p:nvPr/>
        </p:nvSpPr>
        <p:spPr bwMode="auto">
          <a:xfrm rot="-5400000">
            <a:off x="6250782" y="2552067"/>
            <a:ext cx="84931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3200400" y="3805238"/>
            <a:ext cx="1066800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383123" y="2956720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 rot="5400000" flipV="1">
            <a:off x="3336925" y="2963863"/>
            <a:ext cx="1536700" cy="0"/>
          </a:xfrm>
          <a:prstGeom prst="line">
            <a:avLst/>
          </a:prstGeom>
          <a:noFill/>
          <a:ln w="76200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2057400" y="219551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>
            <a:off x="8351839" y="3795713"/>
            <a:ext cx="166528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24326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408364" y="296068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95" name="Freeform 31"/>
          <p:cNvSpPr>
            <a:spLocks/>
          </p:cNvSpPr>
          <p:nvPr/>
        </p:nvSpPr>
        <p:spPr bwMode="auto">
          <a:xfrm flipV="1">
            <a:off x="4902654" y="4199062"/>
            <a:ext cx="1688647" cy="27695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8046"/>
              <a:gd name="connsiteY0" fmla="*/ 0 h 78760"/>
              <a:gd name="connsiteX1" fmla="*/ 18046 w 18046"/>
              <a:gd name="connsiteY1" fmla="*/ 78760 h 7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46" h="78760">
                <a:moveTo>
                  <a:pt x="0" y="0"/>
                </a:moveTo>
                <a:cubicBezTo>
                  <a:pt x="717" y="50375"/>
                  <a:pt x="18194" y="-31062"/>
                  <a:pt x="18046" y="78760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 dirty="0"/>
          </a:p>
        </p:txBody>
      </p:sp>
      <p:sp>
        <p:nvSpPr>
          <p:cNvPr id="96" name="Line 10"/>
          <p:cNvSpPr>
            <a:spLocks noChangeShapeType="1"/>
          </p:cNvSpPr>
          <p:nvPr/>
        </p:nvSpPr>
        <p:spPr bwMode="auto">
          <a:xfrm rot="16200000" flipV="1">
            <a:off x="6186676" y="2544812"/>
            <a:ext cx="849312" cy="206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 rot="16200000" flipV="1">
            <a:off x="6322223" y="3405687"/>
            <a:ext cx="813595" cy="904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4119564" y="1606551"/>
            <a:ext cx="25558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 flipH="1" flipV="1">
            <a:off x="2209801" y="1593850"/>
            <a:ext cx="1895475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5" y="1609725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969125" y="1333500"/>
            <a:ext cx="1041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Ucisk</a:t>
            </a: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2133601" y="1333500"/>
            <a:ext cx="19716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Prawa Żydów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4031857" y="4462463"/>
            <a:ext cx="5668962" cy="333112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75"/>
              <a:gd name="connsiteY0" fmla="*/ 0 h 79840"/>
              <a:gd name="connsiteX1" fmla="*/ 32275 w 32275"/>
              <a:gd name="connsiteY1" fmla="*/ 79840 h 79840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8124">
                <a:moveTo>
                  <a:pt x="0" y="0"/>
                </a:moveTo>
                <a:cubicBezTo>
                  <a:pt x="1180" y="81856"/>
                  <a:pt x="31107" y="-60252"/>
                  <a:pt x="32239" y="8812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6" y="4097337"/>
            <a:ext cx="288926" cy="230187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 flipV="1">
            <a:off x="4241801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3" name="Freeform 31"/>
          <p:cNvSpPr>
            <a:spLocks/>
          </p:cNvSpPr>
          <p:nvPr/>
        </p:nvSpPr>
        <p:spPr bwMode="auto">
          <a:xfrm flipV="1">
            <a:off x="4619626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7581901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5" name="Freeform 31"/>
          <p:cNvSpPr>
            <a:spLocks/>
          </p:cNvSpPr>
          <p:nvPr/>
        </p:nvSpPr>
        <p:spPr bwMode="auto">
          <a:xfrm flipV="1">
            <a:off x="8091948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7" name="Freeform 31"/>
          <p:cNvSpPr>
            <a:spLocks/>
          </p:cNvSpPr>
          <p:nvPr/>
        </p:nvSpPr>
        <p:spPr bwMode="auto">
          <a:xfrm flipV="1">
            <a:off x="5145088" y="3866889"/>
            <a:ext cx="119062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8" name="Freeform 31"/>
          <p:cNvSpPr>
            <a:spLocks/>
          </p:cNvSpPr>
          <p:nvPr/>
        </p:nvSpPr>
        <p:spPr bwMode="auto">
          <a:xfrm flipV="1">
            <a:off x="5499101" y="3866889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29400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71600"/>
            <a:ext cx="8524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Nowe</a:t>
            </a:r>
          </a:p>
        </p:txBody>
      </p:sp>
      <p:sp>
        <p:nvSpPr>
          <p:cNvPr id="122" name="Line 10"/>
          <p:cNvSpPr>
            <a:spLocks noChangeShapeType="1"/>
          </p:cNvSpPr>
          <p:nvPr/>
        </p:nvSpPr>
        <p:spPr bwMode="auto">
          <a:xfrm rot="16200000" flipV="1">
            <a:off x="5994797" y="3525253"/>
            <a:ext cx="1151732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3" name="Prostokąt 62"/>
          <p:cNvSpPr/>
          <p:nvPr/>
        </p:nvSpPr>
        <p:spPr>
          <a:xfrm>
            <a:off x="1280160" y="1198565"/>
            <a:ext cx="3380741" cy="3556316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4" name="pole tekstowe 1"/>
          <p:cNvSpPr txBox="1">
            <a:spLocks noChangeArrowheads="1"/>
          </p:cNvSpPr>
          <p:nvPr/>
        </p:nvSpPr>
        <p:spPr bwMode="auto">
          <a:xfrm>
            <a:off x="1557021" y="4870683"/>
            <a:ext cx="9941559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#5. Przyjście Jezusa po swój Kościół, </a:t>
            </a:r>
            <a:r>
              <a:rPr lang="pl-PL" altLang="pl-PL" sz="1600" b="1" dirty="0"/>
              <a:t>zmartwychwstanie </a:t>
            </a:r>
            <a:r>
              <a:rPr lang="pl-PL" altLang="pl-PL" sz="1600" dirty="0"/>
              <a:t>umarłych w Chrystusie.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#T. </a:t>
            </a:r>
            <a:r>
              <a:rPr lang="pl-PL" altLang="pl-PL" sz="1600" b="1" dirty="0"/>
              <a:t>Trybunał Chrystusowy</a:t>
            </a:r>
            <a:r>
              <a:rPr lang="pl-PL" altLang="pl-PL" sz="1600" dirty="0"/>
              <a:t> - rozliczenie sług, przydział nowych ubrań, wesele Baranka.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#6. </a:t>
            </a:r>
            <a:r>
              <a:rPr lang="pl-PL" altLang="pl-PL" sz="1600" b="1" dirty="0"/>
              <a:t>Przyjście</a:t>
            </a:r>
            <a:r>
              <a:rPr lang="pl-PL" altLang="pl-PL" sz="1600" dirty="0"/>
              <a:t> Pana Jezusa z Kościołem „</a:t>
            </a:r>
            <a:r>
              <a:rPr lang="pl-PL" altLang="pl-PL" sz="1600" i="1" dirty="0"/>
              <a:t>w chwale</a:t>
            </a:r>
            <a:r>
              <a:rPr lang="pl-PL" altLang="pl-PL" sz="1600" dirty="0"/>
              <a:t>”.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#7. </a:t>
            </a:r>
            <a:r>
              <a:rPr lang="pl-PL" altLang="pl-PL" sz="1600" b="1" dirty="0"/>
              <a:t>Ustanowienie</a:t>
            </a:r>
            <a:r>
              <a:rPr lang="pl-PL" altLang="pl-PL" sz="1600" dirty="0"/>
              <a:t> Królestwa Mesjasza.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#K. Ostatni </a:t>
            </a:r>
            <a:r>
              <a:rPr lang="pl-PL" altLang="pl-PL" sz="1600" b="1" dirty="0"/>
              <a:t>bunt</a:t>
            </a:r>
            <a:r>
              <a:rPr lang="pl-PL" altLang="pl-PL" sz="1600" dirty="0"/>
              <a:t> zwiedzionych przez uwolnionego Szatana ludzi.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#S. </a:t>
            </a:r>
            <a:r>
              <a:rPr lang="pl-PL" altLang="pl-PL" sz="1600" b="1" dirty="0"/>
              <a:t>Zmartwychwstanie</a:t>
            </a:r>
            <a:r>
              <a:rPr lang="pl-PL" altLang="pl-PL" sz="1600" dirty="0"/>
              <a:t> i </a:t>
            </a:r>
            <a:r>
              <a:rPr lang="pl-PL" altLang="pl-PL" sz="1600" b="1" dirty="0"/>
              <a:t>sąd</a:t>
            </a:r>
            <a:r>
              <a:rPr lang="pl-PL" altLang="pl-PL" sz="1600" dirty="0"/>
              <a:t> - osądzenie uczynków.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#N. Nowe Niebo i </a:t>
            </a:r>
            <a:r>
              <a:rPr lang="pl-PL" altLang="pl-PL" sz="1600" b="1" dirty="0"/>
              <a:t>Nowa</a:t>
            </a:r>
            <a:r>
              <a:rPr lang="pl-PL" altLang="pl-PL" sz="1600" dirty="0"/>
              <a:t> </a:t>
            </a:r>
            <a:r>
              <a:rPr lang="pl-PL" altLang="pl-PL" sz="1600" b="1" dirty="0"/>
              <a:t>Ziemia.</a:t>
            </a:r>
          </a:p>
        </p:txBody>
      </p:sp>
      <p:sp>
        <p:nvSpPr>
          <p:cNvPr id="66" name="Romb 65"/>
          <p:cNvSpPr/>
          <p:nvPr/>
        </p:nvSpPr>
        <p:spPr bwMode="auto">
          <a:xfrm>
            <a:off x="6928034" y="2311401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T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10048681" y="3827836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68" name="Sześcian 67"/>
          <p:cNvSpPr/>
          <p:nvPr/>
        </p:nvSpPr>
        <p:spPr>
          <a:xfrm>
            <a:off x="10805920" y="3030911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9" name="Oval 25"/>
          <p:cNvSpPr>
            <a:spLocks noChangeArrowheads="1"/>
          </p:cNvSpPr>
          <p:nvPr/>
        </p:nvSpPr>
        <p:spPr bwMode="auto">
          <a:xfrm>
            <a:off x="10631763" y="2877298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N</a:t>
            </a:r>
          </a:p>
        </p:txBody>
      </p:sp>
      <p:sp>
        <p:nvSpPr>
          <p:cNvPr id="94" name="Line 5"/>
          <p:cNvSpPr>
            <a:spLocks noChangeShapeType="1"/>
          </p:cNvSpPr>
          <p:nvPr/>
        </p:nvSpPr>
        <p:spPr bwMode="auto">
          <a:xfrm flipV="1">
            <a:off x="10504293" y="3277094"/>
            <a:ext cx="500376" cy="496318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7" name="Line 6">
            <a:extLst>
              <a:ext uri="{FF2B5EF4-FFF2-40B4-BE49-F238E27FC236}">
                <a16:creationId xmlns:a16="http://schemas.microsoft.com/office/drawing/2014/main" id="{BE13C618-4F18-1541-AFF7-32151A5EF53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221163"/>
            <a:ext cx="571500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4861784"/>
      </p:ext>
    </p:extLst>
  </p:cSld>
  <p:clrMapOvr>
    <a:masterClrMapping/>
  </p:clrMapOvr>
  <p:transition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Abstrakt - działania Pana Jezusa na ziemi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53187" y="2195513"/>
            <a:ext cx="385765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2057400" y="220186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2300396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4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5" name="Line 9"/>
          <p:cNvSpPr>
            <a:spLocks noChangeShapeType="1"/>
          </p:cNvSpPr>
          <p:nvPr/>
        </p:nvSpPr>
        <p:spPr bwMode="auto">
          <a:xfrm rot="-5400000">
            <a:off x="6306221" y="2543969"/>
            <a:ext cx="84931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6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7" name="Line 23"/>
          <p:cNvSpPr>
            <a:spLocks noChangeShapeType="1"/>
          </p:cNvSpPr>
          <p:nvPr/>
        </p:nvSpPr>
        <p:spPr bwMode="auto">
          <a:xfrm>
            <a:off x="8351839" y="3795713"/>
            <a:ext cx="197983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8" name="Line 10"/>
          <p:cNvSpPr>
            <a:spLocks noChangeShapeType="1"/>
          </p:cNvSpPr>
          <p:nvPr/>
        </p:nvSpPr>
        <p:spPr bwMode="auto">
          <a:xfrm rot="16200000" flipV="1">
            <a:off x="6327496" y="3414558"/>
            <a:ext cx="813595" cy="904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9" name="Line 10"/>
          <p:cNvSpPr>
            <a:spLocks noChangeShapeType="1"/>
          </p:cNvSpPr>
          <p:nvPr/>
        </p:nvSpPr>
        <p:spPr bwMode="auto">
          <a:xfrm rot="16200000" flipV="1">
            <a:off x="6018245" y="3595291"/>
            <a:ext cx="1151732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7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auto">
          <a:xfrm>
            <a:off x="1309162" y="220186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3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26" name="Grupa 25"/>
          <p:cNvGrpSpPr/>
          <p:nvPr/>
        </p:nvGrpSpPr>
        <p:grpSpPr>
          <a:xfrm>
            <a:off x="9294848" y="1921242"/>
            <a:ext cx="2388438" cy="900246"/>
            <a:chOff x="8729052" y="3653745"/>
            <a:chExt cx="3032963" cy="1143179"/>
          </a:xfrm>
        </p:grpSpPr>
        <p:sp>
          <p:nvSpPr>
            <p:cNvPr id="27" name="Line 6"/>
            <p:cNvSpPr>
              <a:spLocks noChangeShapeType="1"/>
            </p:cNvSpPr>
            <p:nvPr/>
          </p:nvSpPr>
          <p:spPr bwMode="auto">
            <a:xfrm>
              <a:off x="10931208" y="4475283"/>
              <a:ext cx="830807" cy="1"/>
            </a:xfrm>
            <a:prstGeom prst="line">
              <a:avLst/>
            </a:prstGeom>
            <a:noFill/>
            <a:ln w="57150">
              <a:solidFill>
                <a:srgbClr val="AD8B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 sz="1200"/>
            </a:p>
          </p:txBody>
        </p:sp>
        <p:sp>
          <p:nvSpPr>
            <p:cNvPr id="28" name="Line 5"/>
            <p:cNvSpPr>
              <a:spLocks noChangeShapeType="1"/>
            </p:cNvSpPr>
            <p:nvPr/>
          </p:nvSpPr>
          <p:spPr bwMode="auto">
            <a:xfrm flipV="1">
              <a:off x="10931208" y="4691538"/>
              <a:ext cx="830807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 sz="1200"/>
            </a:p>
          </p:txBody>
        </p:sp>
        <p:sp>
          <p:nvSpPr>
            <p:cNvPr id="29" name="Line 6"/>
            <p:cNvSpPr>
              <a:spLocks noChangeShapeType="1"/>
            </p:cNvSpPr>
            <p:nvPr/>
          </p:nvSpPr>
          <p:spPr bwMode="auto">
            <a:xfrm flipV="1">
              <a:off x="10931208" y="4255659"/>
              <a:ext cx="830807" cy="3370"/>
            </a:xfrm>
            <a:prstGeom prst="line">
              <a:avLst/>
            </a:prstGeom>
            <a:noFill/>
            <a:ln w="57150">
              <a:solidFill>
                <a:srgbClr val="2D892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endParaRPr lang="pl-PL" sz="1200">
                <a:latin typeface="Arial" charset="0"/>
              </a:endParaRPr>
            </a:p>
          </p:txBody>
        </p:sp>
        <p:sp>
          <p:nvSpPr>
            <p:cNvPr id="30" name="Line 13"/>
            <p:cNvSpPr>
              <a:spLocks noChangeShapeType="1"/>
            </p:cNvSpPr>
            <p:nvPr/>
          </p:nvSpPr>
          <p:spPr bwMode="auto">
            <a:xfrm flipV="1">
              <a:off x="10931208" y="4032661"/>
              <a:ext cx="830807" cy="674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 sz="1200">
                <a:latin typeface="Arial" charset="0"/>
              </a:endParaRPr>
            </a:p>
          </p:txBody>
        </p:sp>
        <p:sp>
          <p:nvSpPr>
            <p:cNvPr id="31" name="pole tekstowe 1"/>
            <p:cNvSpPr txBox="1">
              <a:spLocks noChangeArrowheads="1"/>
            </p:cNvSpPr>
            <p:nvPr/>
          </p:nvSpPr>
          <p:spPr bwMode="auto">
            <a:xfrm>
              <a:off x="8729052" y="3653745"/>
              <a:ext cx="2308776" cy="1143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b="1" dirty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Lud Izraela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Ludzie na ziemi - poganie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Kościół </a:t>
              </a:r>
              <a:r>
                <a:rPr lang="mr-IN" altLang="pl-PL" sz="1050" dirty="0"/>
                <a:t>–</a:t>
              </a:r>
              <a:r>
                <a:rPr lang="pl-PL" altLang="pl-PL" sz="1050" dirty="0"/>
                <a:t> Ciało Chrystusa</a:t>
              </a:r>
            </a:p>
          </p:txBody>
        </p:sp>
      </p:grpSp>
      <p:grpSp>
        <p:nvGrpSpPr>
          <p:cNvPr id="32" name="Grupa 31"/>
          <p:cNvGrpSpPr/>
          <p:nvPr/>
        </p:nvGrpSpPr>
        <p:grpSpPr>
          <a:xfrm>
            <a:off x="2925662" y="2807299"/>
            <a:ext cx="429376" cy="655918"/>
            <a:chOff x="2957194" y="2798382"/>
            <a:chExt cx="419732" cy="641186"/>
          </a:xfrm>
        </p:grpSpPr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0383732"/>
      </p:ext>
    </p:extLst>
  </p:cSld>
  <p:clrMapOvr>
    <a:masterClrMapping/>
  </p:clrMapOvr>
  <p:transition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Jezus a życie człowieka</a:t>
            </a:r>
          </a:p>
        </p:txBody>
      </p:sp>
      <p:sp>
        <p:nvSpPr>
          <p:cNvPr id="53" name="PoleTekstowe 52"/>
          <p:cNvSpPr txBox="1"/>
          <p:nvPr/>
        </p:nvSpPr>
        <p:spPr>
          <a:xfrm>
            <a:off x="105106" y="4466899"/>
            <a:ext cx="83221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/>
              <a:t>Wierzę w (</a:t>
            </a:r>
            <a:r>
              <a:rPr lang="mr-IN" i="1" dirty="0"/>
              <a:t>…</a:t>
            </a:r>
            <a:r>
              <a:rPr lang="pl-PL" i="1" dirty="0"/>
              <a:t>) Pana Jezusa Chrystusa, Syna Bożego jednorodzonego, który z Ojca jest (1) zrodzony przed wszystkimi wiekami. (</a:t>
            </a:r>
            <a:r>
              <a:rPr lang="mr-IN" i="1" dirty="0"/>
              <a:t>…</a:t>
            </a:r>
            <a:r>
              <a:rPr lang="pl-PL" i="1" dirty="0"/>
              <a:t>) a przez Niego (2) wszystko się stało. </a:t>
            </a:r>
          </a:p>
          <a:p>
            <a:r>
              <a:rPr lang="pl-PL" i="1" dirty="0"/>
              <a:t>On to dla nas ludzi i dla naszego zbawienia (3) zstąpił z nieba i za sprawą Ducha Świętego przyjął ciało z Maryi Dziewicy i stał się człowiekiem. </a:t>
            </a:r>
          </a:p>
          <a:p>
            <a:r>
              <a:rPr lang="pl-PL" i="1" dirty="0"/>
              <a:t>(4) Ukrzyżowany również za nas, pod Poncjuszem Piłatem został umęczony i (5) pogrzebany. (6) Zmartwychwstał trzeciego dnia jak oznajmia Pismo. </a:t>
            </a:r>
          </a:p>
          <a:p>
            <a:r>
              <a:rPr lang="pl-PL" i="1" dirty="0"/>
              <a:t>(7) Wstąpił do nieba; siedzi po prawicy Ojca. I (8) powtórnie przyjdzie w chwale sądzić żywych i umarłych; a Królestwu Jego nie będzie końca.</a:t>
            </a:r>
          </a:p>
        </p:txBody>
      </p:sp>
      <p:sp>
        <p:nvSpPr>
          <p:cNvPr id="34" name="Line 4"/>
          <p:cNvSpPr>
            <a:spLocks noChangeShapeType="1"/>
          </p:cNvSpPr>
          <p:nvPr/>
        </p:nvSpPr>
        <p:spPr bwMode="auto">
          <a:xfrm>
            <a:off x="3797302" y="2503489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5" name="Line 14"/>
          <p:cNvSpPr>
            <a:spLocks noChangeShapeType="1"/>
          </p:cNvSpPr>
          <p:nvPr/>
        </p:nvSpPr>
        <p:spPr bwMode="auto">
          <a:xfrm rot="5400000" flipV="1">
            <a:off x="6456364" y="3036889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>
            <a:off x="6048377" y="2503489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7" name="AutoShape 2"/>
          <p:cNvSpPr>
            <a:spLocks noChangeArrowheads="1"/>
          </p:cNvSpPr>
          <p:nvPr/>
        </p:nvSpPr>
        <p:spPr bwMode="auto">
          <a:xfrm>
            <a:off x="7056440" y="3146425"/>
            <a:ext cx="1370806" cy="608015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39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1" name="Line 10"/>
          <p:cNvSpPr>
            <a:spLocks noChangeShapeType="1"/>
          </p:cNvSpPr>
          <p:nvPr/>
        </p:nvSpPr>
        <p:spPr bwMode="auto">
          <a:xfrm rot="-5400000">
            <a:off x="3124262" y="3064059"/>
            <a:ext cx="1137016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4" name="Line 12"/>
          <p:cNvSpPr>
            <a:spLocks noChangeShapeType="1"/>
          </p:cNvSpPr>
          <p:nvPr/>
        </p:nvSpPr>
        <p:spPr bwMode="auto">
          <a:xfrm rot="5400000">
            <a:off x="2085049" y="3074571"/>
            <a:ext cx="1086216" cy="437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5" name="Line 13"/>
          <p:cNvSpPr>
            <a:spLocks noChangeShapeType="1"/>
          </p:cNvSpPr>
          <p:nvPr/>
        </p:nvSpPr>
        <p:spPr bwMode="auto">
          <a:xfrm>
            <a:off x="2702170" y="3619867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6" name="Line 21"/>
          <p:cNvSpPr>
            <a:spLocks noChangeShapeType="1"/>
          </p:cNvSpPr>
          <p:nvPr/>
        </p:nvSpPr>
        <p:spPr bwMode="auto">
          <a:xfrm>
            <a:off x="1863237" y="2503489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7" name="Line 31"/>
          <p:cNvSpPr>
            <a:spLocks noChangeShapeType="1"/>
          </p:cNvSpPr>
          <p:nvPr/>
        </p:nvSpPr>
        <p:spPr bwMode="auto">
          <a:xfrm>
            <a:off x="3235570" y="3619868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8" name="Line 32"/>
          <p:cNvSpPr>
            <a:spLocks noChangeShapeType="1"/>
          </p:cNvSpPr>
          <p:nvPr/>
        </p:nvSpPr>
        <p:spPr bwMode="auto">
          <a:xfrm>
            <a:off x="3235570" y="4345354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9" name="Line 33"/>
          <p:cNvSpPr>
            <a:spLocks noChangeShapeType="1"/>
          </p:cNvSpPr>
          <p:nvPr/>
        </p:nvSpPr>
        <p:spPr bwMode="auto">
          <a:xfrm flipV="1">
            <a:off x="3464170" y="3619868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0" name="Line 34"/>
          <p:cNvSpPr>
            <a:spLocks noChangeShapeType="1"/>
          </p:cNvSpPr>
          <p:nvPr/>
        </p:nvSpPr>
        <p:spPr bwMode="auto">
          <a:xfrm>
            <a:off x="3464170" y="3632567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>
            <a:off x="1114999" y="2503489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2925662" y="2807299"/>
            <a:ext cx="429376" cy="655918"/>
            <a:chOff x="2957194" y="2798382"/>
            <a:chExt cx="419732" cy="641186"/>
          </a:xfrm>
        </p:grpSpPr>
        <p:sp>
          <p:nvSpPr>
            <p:cNvPr id="60" name="Line 32"/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61" name="Line 32"/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54" name="Oval 26"/>
          <p:cNvSpPr>
            <a:spLocks noChangeArrowheads="1"/>
          </p:cNvSpPr>
          <p:nvPr/>
        </p:nvSpPr>
        <p:spPr bwMode="auto">
          <a:xfrm>
            <a:off x="3020482" y="420225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55" name="Oval 28"/>
          <p:cNvSpPr>
            <a:spLocks noChangeArrowheads="1"/>
          </p:cNvSpPr>
          <p:nvPr/>
        </p:nvSpPr>
        <p:spPr bwMode="auto">
          <a:xfrm>
            <a:off x="1014986" y="218853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56" name="Oval 29"/>
          <p:cNvSpPr>
            <a:spLocks noChangeArrowheads="1"/>
          </p:cNvSpPr>
          <p:nvPr/>
        </p:nvSpPr>
        <p:spPr bwMode="auto">
          <a:xfrm>
            <a:off x="2906955" y="3396128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57" name="Oval 30"/>
          <p:cNvSpPr>
            <a:spLocks noChangeArrowheads="1"/>
          </p:cNvSpPr>
          <p:nvPr/>
        </p:nvSpPr>
        <p:spPr bwMode="auto">
          <a:xfrm>
            <a:off x="1677767" y="2212973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58" name="Oval 29"/>
          <p:cNvSpPr>
            <a:spLocks noChangeArrowheads="1"/>
          </p:cNvSpPr>
          <p:nvPr/>
        </p:nvSpPr>
        <p:spPr bwMode="auto">
          <a:xfrm>
            <a:off x="2349744" y="339612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63" name="Oval 26"/>
          <p:cNvSpPr>
            <a:spLocks noChangeArrowheads="1"/>
          </p:cNvSpPr>
          <p:nvPr/>
        </p:nvSpPr>
        <p:spPr bwMode="auto">
          <a:xfrm>
            <a:off x="3358573" y="339612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64" name="Oval 26"/>
          <p:cNvSpPr>
            <a:spLocks noChangeArrowheads="1"/>
          </p:cNvSpPr>
          <p:nvPr/>
        </p:nvSpPr>
        <p:spPr bwMode="auto">
          <a:xfrm>
            <a:off x="3579069" y="2264472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65" name="Oval 26"/>
          <p:cNvSpPr>
            <a:spLocks noChangeArrowheads="1"/>
          </p:cNvSpPr>
          <p:nvPr/>
        </p:nvSpPr>
        <p:spPr bwMode="auto">
          <a:xfrm>
            <a:off x="6704807" y="3396863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8</a:t>
            </a:r>
          </a:p>
        </p:txBody>
      </p:sp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400698192"/>
      </p:ext>
    </p:extLst>
  </p:cSld>
  <p:clrMapOvr>
    <a:masterClrMapping/>
  </p:clrMapOvr>
  <p:transition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Jezus a życie człowieka</a:t>
            </a:r>
          </a:p>
        </p:txBody>
      </p:sp>
      <p:sp>
        <p:nvSpPr>
          <p:cNvPr id="53" name="PoleTekstowe 52"/>
          <p:cNvSpPr txBox="1"/>
          <p:nvPr/>
        </p:nvSpPr>
        <p:spPr>
          <a:xfrm>
            <a:off x="493984" y="4834758"/>
            <a:ext cx="91865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Ważne punkty w życiu człowieka:</a:t>
            </a:r>
          </a:p>
          <a:p>
            <a:r>
              <a:rPr lang="pl-PL" dirty="0"/>
              <a:t>#1. Człowiek się rodzi</a:t>
            </a:r>
          </a:p>
          <a:p>
            <a:r>
              <a:rPr lang="pl-PL" dirty="0"/>
              <a:t>#2. Człowiek żyje na ziemi.</a:t>
            </a:r>
          </a:p>
          <a:p>
            <a:r>
              <a:rPr lang="pl-PL" dirty="0"/>
              <a:t>#3. Człowiek umiera zstępując do krainy umarłych (hebr. </a:t>
            </a:r>
            <a:r>
              <a:rPr lang="pl-PL" i="1" dirty="0" err="1"/>
              <a:t>szeol</a:t>
            </a:r>
            <a:r>
              <a:rPr lang="pl-PL" dirty="0"/>
              <a:t>, gr. </a:t>
            </a:r>
            <a:r>
              <a:rPr lang="pl-PL" i="1" dirty="0"/>
              <a:t>hades</a:t>
            </a:r>
            <a:r>
              <a:rPr lang="pl-PL" dirty="0"/>
              <a:t>).</a:t>
            </a:r>
          </a:p>
          <a:p>
            <a:r>
              <a:rPr lang="pl-PL" dirty="0"/>
              <a:t>#4. Człowiek zmartwychwstaje.</a:t>
            </a:r>
          </a:p>
          <a:p>
            <a:r>
              <a:rPr lang="pl-PL" dirty="0"/>
              <a:t>#5. Zmartwychwstały staje przez Wielkim Białym Tronem gdzie otrzymuje sprawiedliwy wyrok.</a:t>
            </a:r>
          </a:p>
        </p:txBody>
      </p:sp>
      <p:sp>
        <p:nvSpPr>
          <p:cNvPr id="34" name="Line 4"/>
          <p:cNvSpPr>
            <a:spLocks noChangeShapeType="1"/>
          </p:cNvSpPr>
          <p:nvPr/>
        </p:nvSpPr>
        <p:spPr bwMode="auto">
          <a:xfrm>
            <a:off x="3797302" y="2503489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5" name="Line 14"/>
          <p:cNvSpPr>
            <a:spLocks noChangeShapeType="1"/>
          </p:cNvSpPr>
          <p:nvPr/>
        </p:nvSpPr>
        <p:spPr bwMode="auto">
          <a:xfrm rot="5400000" flipV="1">
            <a:off x="6456364" y="3036889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>
            <a:off x="6048377" y="2503489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7" name="AutoShape 2"/>
          <p:cNvSpPr>
            <a:spLocks noChangeArrowheads="1"/>
          </p:cNvSpPr>
          <p:nvPr/>
        </p:nvSpPr>
        <p:spPr bwMode="auto">
          <a:xfrm>
            <a:off x="7056440" y="3146425"/>
            <a:ext cx="1370806" cy="608015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39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1" name="Line 10"/>
          <p:cNvSpPr>
            <a:spLocks noChangeShapeType="1"/>
          </p:cNvSpPr>
          <p:nvPr/>
        </p:nvSpPr>
        <p:spPr bwMode="auto">
          <a:xfrm rot="-5400000">
            <a:off x="3124262" y="3064059"/>
            <a:ext cx="1137016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4" name="Line 12"/>
          <p:cNvSpPr>
            <a:spLocks noChangeShapeType="1"/>
          </p:cNvSpPr>
          <p:nvPr/>
        </p:nvSpPr>
        <p:spPr bwMode="auto">
          <a:xfrm rot="5400000">
            <a:off x="2085049" y="3074571"/>
            <a:ext cx="1086216" cy="437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5" name="Line 13"/>
          <p:cNvSpPr>
            <a:spLocks noChangeShapeType="1"/>
          </p:cNvSpPr>
          <p:nvPr/>
        </p:nvSpPr>
        <p:spPr bwMode="auto">
          <a:xfrm>
            <a:off x="2702170" y="3619867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6" name="Line 21"/>
          <p:cNvSpPr>
            <a:spLocks noChangeShapeType="1"/>
          </p:cNvSpPr>
          <p:nvPr/>
        </p:nvSpPr>
        <p:spPr bwMode="auto">
          <a:xfrm>
            <a:off x="1863237" y="2503489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7" name="Line 31"/>
          <p:cNvSpPr>
            <a:spLocks noChangeShapeType="1"/>
          </p:cNvSpPr>
          <p:nvPr/>
        </p:nvSpPr>
        <p:spPr bwMode="auto">
          <a:xfrm>
            <a:off x="3235570" y="3619868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8" name="Line 32"/>
          <p:cNvSpPr>
            <a:spLocks noChangeShapeType="1"/>
          </p:cNvSpPr>
          <p:nvPr/>
        </p:nvSpPr>
        <p:spPr bwMode="auto">
          <a:xfrm>
            <a:off x="3235570" y="4345354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9" name="Line 33"/>
          <p:cNvSpPr>
            <a:spLocks noChangeShapeType="1"/>
          </p:cNvSpPr>
          <p:nvPr/>
        </p:nvSpPr>
        <p:spPr bwMode="auto">
          <a:xfrm flipV="1">
            <a:off x="3464170" y="3619868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0" name="Line 34"/>
          <p:cNvSpPr>
            <a:spLocks noChangeShapeType="1"/>
          </p:cNvSpPr>
          <p:nvPr/>
        </p:nvSpPr>
        <p:spPr bwMode="auto">
          <a:xfrm>
            <a:off x="3464170" y="3632567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>
            <a:off x="1114999" y="2503489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2925662" y="2807299"/>
            <a:ext cx="429376" cy="655918"/>
            <a:chOff x="2957194" y="2798382"/>
            <a:chExt cx="419732" cy="641186"/>
          </a:xfrm>
        </p:grpSpPr>
        <p:sp>
          <p:nvSpPr>
            <p:cNvPr id="60" name="Line 32"/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61" name="Line 32"/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1908352217"/>
      </p:ext>
    </p:extLst>
  </p:cSld>
  <p:clrMapOvr>
    <a:masterClrMapping/>
  </p:clrMapOvr>
  <p:transition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Stare obrazki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767142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BA5673-75BE-7C43-BC8D-88FC3435A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1Tes 4:13-5:11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4A13CD-7871-C24B-8EE8-111D200CA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Zadanie:</a:t>
            </a:r>
          </a:p>
          <a:p>
            <a:pPr lvl="1"/>
            <a:r>
              <a:rPr lang="pl-PL" dirty="0"/>
              <a:t>Wypisać czasowniki, które (jakby polecenia) </a:t>
            </a:r>
            <a:r>
              <a:rPr lang="pl-PL" dirty="0" err="1"/>
              <a:t>zachcają</a:t>
            </a:r>
            <a:r>
              <a:rPr lang="pl-PL" dirty="0"/>
              <a:t> nad do robienia czegoś.</a:t>
            </a:r>
          </a:p>
          <a:p>
            <a:pPr lvl="1"/>
            <a:endParaRPr lang="pl-PL" dirty="0"/>
          </a:p>
          <a:p>
            <a:pPr lvl="1"/>
            <a:endParaRPr lang="pl-PL" dirty="0"/>
          </a:p>
          <a:p>
            <a:r>
              <a:rPr lang="pl-PL" dirty="0"/>
              <a:t>Co robić</a:t>
            </a:r>
          </a:p>
          <a:p>
            <a:pPr lvl="1"/>
            <a:r>
              <a:rPr lang="pl-PL" dirty="0"/>
              <a:t>Bądźmy trzeźwi</a:t>
            </a:r>
          </a:p>
          <a:p>
            <a:pPr lvl="1"/>
            <a:r>
              <a:rPr lang="pl-PL" dirty="0"/>
              <a:t>Nie smućmy się (nawet w święta) jak inni</a:t>
            </a:r>
          </a:p>
          <a:p>
            <a:pPr lvl="1"/>
            <a:r>
              <a:rPr lang="pl-PL" dirty="0"/>
              <a:t>Nie śpijmy - czuwajmy</a:t>
            </a:r>
          </a:p>
          <a:p>
            <a:pPr lvl="1"/>
            <a:r>
              <a:rPr lang="pl-PL" dirty="0"/>
              <a:t>Zachęcać</a:t>
            </a:r>
          </a:p>
          <a:p>
            <a:pPr lvl="1"/>
            <a:r>
              <a:rPr lang="pl-PL" dirty="0"/>
              <a:t>Budować się nawzajem</a:t>
            </a:r>
          </a:p>
          <a:p>
            <a:pPr lvl="1"/>
            <a:r>
              <a:rPr lang="pl-PL" dirty="0"/>
              <a:t>Przywdziejmy pancerz i hełm</a:t>
            </a:r>
          </a:p>
          <a:p>
            <a:pPr lvl="1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002532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24" b="28314"/>
          <a:stretch/>
        </p:blipFill>
        <p:spPr>
          <a:xfrm>
            <a:off x="0" y="966788"/>
            <a:ext cx="11769725" cy="4924425"/>
          </a:xfrm>
        </p:spPr>
      </p:pic>
    </p:spTree>
    <p:extLst>
      <p:ext uri="{BB962C8B-B14F-4D97-AF65-F5344CB8AC3E}">
        <p14:creationId xmlns:p14="http://schemas.microsoft.com/office/powerpoint/2010/main" val="467315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Święto #0?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96385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4144"/>
            <a:ext cx="8907986" cy="6683856"/>
          </a:xfrm>
        </p:spPr>
      </p:pic>
    </p:spTree>
    <p:extLst>
      <p:ext uri="{BB962C8B-B14F-4D97-AF65-F5344CB8AC3E}">
        <p14:creationId xmlns:p14="http://schemas.microsoft.com/office/powerpoint/2010/main" val="37553795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x-none" sz="3200" dirty="0"/>
              <a:t>Symbolika Świąt Pana</a:t>
            </a:r>
            <a:br>
              <a:rPr lang="pl-PL" altLang="x-none" sz="3200" dirty="0"/>
            </a:br>
            <a:r>
              <a:rPr lang="pl-PL" altLang="x-none" sz="3200" dirty="0"/>
              <a:t>a dzieło Jezusa</a:t>
            </a:r>
          </a:p>
        </p:txBody>
      </p:sp>
      <p:graphicFrame>
        <p:nvGraphicFramePr>
          <p:cNvPr id="178218" name="Group 4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885227144"/>
              </p:ext>
            </p:extLst>
          </p:nvPr>
        </p:nvGraphicFramePr>
        <p:xfrm>
          <a:off x="1600200" y="1676400"/>
          <a:ext cx="8991600" cy="5105402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3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3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Święto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Symbolika świąt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Dzieło Jezusa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0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Pascha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Wspomnienie nocy wyjścia z Egiptu: zabicia baranka, którego krew chroni przez Bożym Sądem nad Egiptem.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Śmierć na krzyżu za grzechy świata.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Święto Przaśników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Wspomnienie wyzwolenie z Egiptu, ze świata, z grzechu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Odkupienie i nowe życie dla tych, którzy go przyjęli.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Święto Pierwszych Plonów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Przyniesienie przez Boga pierwszych kłosów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Jezus pierwszym zmartwychwstałym.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Święto Tygodni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Święto plonów. Przyniesienie przed Boga plonów.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Zesłanie Ducha Świętego.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Zbawienie 3000 osób.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Nowy Rok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Pamiątka stworzenia świata. Trąbienie.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Pochwycenie Kościoła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Dzień Pojednania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Dzień pojednania, przebłagania, oczyszczenia.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Powtórne przyjście, udział w obronie Jerozolimy, wejście do świątyni.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Święto Namiotów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Radość z przebywania w Bożej Obecności.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Królowanie w Tysiącletnim Królestwie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547534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Święto #0</a:t>
            </a:r>
            <a:br>
              <a:rPr lang="pl-PL" dirty="0"/>
            </a:br>
            <a:r>
              <a:rPr lang="pl-PL" dirty="0"/>
              <a:t>Opis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aseline="30000" dirty="0"/>
              <a:t>(3)</a:t>
            </a:r>
            <a:r>
              <a:rPr lang="pl-PL" dirty="0"/>
              <a:t> Przez sześć dni będziecie wykonywać pracę, ale siódmy dzień będzie szabatem odpoczynku, świętym zgromadzeniem, nie będziecie wykonywać </a:t>
            </a:r>
            <a:r>
              <a:rPr lang="pl-PL" i="1" dirty="0"/>
              <a:t>wtedy</a:t>
            </a:r>
            <a:r>
              <a:rPr lang="pl-PL" dirty="0"/>
              <a:t> żadnej pracy. Jest to szabat PANA we wszystkich waszych domach.</a:t>
            </a:r>
          </a:p>
        </p:txBody>
      </p:sp>
    </p:spTree>
    <p:extLst>
      <p:ext uri="{BB962C8B-B14F-4D97-AF65-F5344CB8AC3E}">
        <p14:creationId xmlns:p14="http://schemas.microsoft.com/office/powerpoint/2010/main" val="203827163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1961</TotalTime>
  <Words>4285</Words>
  <Application>Microsoft Macintosh PowerPoint</Application>
  <PresentationFormat>Panoramiczny</PresentationFormat>
  <Paragraphs>448</Paragraphs>
  <Slides>81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81</vt:i4>
      </vt:variant>
    </vt:vector>
  </HeadingPairs>
  <TitlesOfParts>
    <vt:vector size="87" baseType="lpstr">
      <vt:lpstr>Arial</vt:lpstr>
      <vt:lpstr>Calibri</vt:lpstr>
      <vt:lpstr>Calibri Light</vt:lpstr>
      <vt:lpstr>Mangal</vt:lpstr>
      <vt:lpstr>Monotype Sorts</vt:lpstr>
      <vt:lpstr>Motyw pakietu Office</vt:lpstr>
      <vt:lpstr>Badanie Biblii - o co wg Tory chodzi w tych świętach (Kpl 23)</vt:lpstr>
      <vt:lpstr>Zaproszenie</vt:lpstr>
      <vt:lpstr>Zabawa w Słowa: Co to jest święto? </vt:lpstr>
      <vt:lpstr>Co to jest święto?</vt:lpstr>
      <vt:lpstr>Co to jest święto?</vt:lpstr>
      <vt:lpstr>Jak opisać święto?</vt:lpstr>
      <vt:lpstr>Podstawa analizy</vt:lpstr>
      <vt:lpstr>Święto #0?</vt:lpstr>
      <vt:lpstr>Święto #0 Opis</vt:lpstr>
      <vt:lpstr>Święto #0 Jak je nazwać?</vt:lpstr>
      <vt:lpstr>Święto #0 Kiedy się je obchodzi?</vt:lpstr>
      <vt:lpstr>Święto #0 Co należy zrobić a czego nie robić?</vt:lpstr>
      <vt:lpstr>Święto #0 Jakie to ma znaczenie?</vt:lpstr>
      <vt:lpstr>Święto #0 - szabat Czy Pan Jezus coś z tym świętem zrobił?</vt:lpstr>
      <vt:lpstr>Święto #1?</vt:lpstr>
      <vt:lpstr>Święto #1 Opis</vt:lpstr>
      <vt:lpstr>Święto #1 Jak je nazwać?</vt:lpstr>
      <vt:lpstr>Święto #1 Kiedy się je obchodzi?</vt:lpstr>
      <vt:lpstr>Święto #1 Co należy zrobić a czego nie robić?</vt:lpstr>
      <vt:lpstr>Święto #1 Jakie to ma znaczenie?</vt:lpstr>
      <vt:lpstr>Święto #1 Czy Pan Jezus coś z tym świętem zrobił?</vt:lpstr>
      <vt:lpstr>Święto #2?</vt:lpstr>
      <vt:lpstr>Święto #2 Opis</vt:lpstr>
      <vt:lpstr>Święto #2 Jak je nazwać?</vt:lpstr>
      <vt:lpstr>Święto #2 Kiedy się je obchodzi?</vt:lpstr>
      <vt:lpstr>Święto #2 Co należy zrobić a czego nie robić?</vt:lpstr>
      <vt:lpstr>Święto #2 Jakie to ma znaczenie?</vt:lpstr>
      <vt:lpstr>Prezentacja programu PowerPoint</vt:lpstr>
      <vt:lpstr>Święto #2 Czy Pan Jezus coś z tym świętem zrobił?</vt:lpstr>
      <vt:lpstr>Święto #3?</vt:lpstr>
      <vt:lpstr>Święto #3 Opis</vt:lpstr>
      <vt:lpstr>Święto #3 Jak je nazwać?</vt:lpstr>
      <vt:lpstr>Święto #3 – święto kołysania Kiedy się je obchodzi?</vt:lpstr>
      <vt:lpstr>Święto #3 Co należy zrobić a czego nie robić?</vt:lpstr>
      <vt:lpstr>Święto #3 Jakie to ma znaczenie?</vt:lpstr>
      <vt:lpstr>Święto #3 – pierwociny? Czy Pan Jezus coś z tym świętem zrobił?</vt:lpstr>
      <vt:lpstr>Święto #4?</vt:lpstr>
      <vt:lpstr>Święto #4 Opis</vt:lpstr>
      <vt:lpstr>Święto #4 Jak je nazwać?</vt:lpstr>
      <vt:lpstr>Święto #4 Kiedy się je obchodzi?</vt:lpstr>
      <vt:lpstr>Święto #4 Co należy zrobić a czego nie robić?</vt:lpstr>
      <vt:lpstr>Święto #4 Jakie to ma znaczenie?</vt:lpstr>
      <vt:lpstr>Święto #4 Czy Pan Jezus coś z tym świętem zrobił?</vt:lpstr>
      <vt:lpstr>Proroctwo Joela cytowane prez ap. Piotra</vt:lpstr>
      <vt:lpstr>Święto #5?</vt:lpstr>
      <vt:lpstr>Święto #5 Opis</vt:lpstr>
      <vt:lpstr>Święto #5 Jak je nazwać?</vt:lpstr>
      <vt:lpstr>Święto #5 Kiedy się je obchodzi?</vt:lpstr>
      <vt:lpstr>Święto #5 Co należy zrobić a czego nie robić?</vt:lpstr>
      <vt:lpstr>Święto #5 Jakie to ma znaczenie?</vt:lpstr>
      <vt:lpstr>Święto #5 Czy Pan Jezus coś z tym świętem zrobił?</vt:lpstr>
      <vt:lpstr>Co jeszcze ma się wydarzyć?</vt:lpstr>
      <vt:lpstr>Święto #6?</vt:lpstr>
      <vt:lpstr>Święto #6 Opis</vt:lpstr>
      <vt:lpstr>Święto #6 Jak je nazwać?</vt:lpstr>
      <vt:lpstr>Święto #6 Kiedy się je obchodzi?</vt:lpstr>
      <vt:lpstr>Święto #6 Co należy zrobić a czego nie robić?</vt:lpstr>
      <vt:lpstr>Święto #1 Jakie to ma znaczenie?</vt:lpstr>
      <vt:lpstr>Święto #6 Czy Pan Jezus coś z tym świętem zrobił?</vt:lpstr>
      <vt:lpstr>Święto #7?</vt:lpstr>
      <vt:lpstr>Święto #7 </vt:lpstr>
      <vt:lpstr>Święto #7 Jak je nazwać?</vt:lpstr>
      <vt:lpstr>Święto #7 Kiedy się je obchodzi?</vt:lpstr>
      <vt:lpstr>Święto #7 Co należy zrobić a czego nie robić?</vt:lpstr>
      <vt:lpstr>Święto #7 Jakie to ma znaczenie?</vt:lpstr>
      <vt:lpstr>Święto #7 Czy Pan Jezus coś z tym świętem zrobił?</vt:lpstr>
      <vt:lpstr>Wnioski</vt:lpstr>
      <vt:lpstr>Wniosek</vt:lpstr>
      <vt:lpstr>Obrazki </vt:lpstr>
      <vt:lpstr>Biblijny plan dziejów a Święta Pana w Kpł23 </vt:lpstr>
      <vt:lpstr>Biblijny plan dziejów a Święta Pana w Kpł23 </vt:lpstr>
      <vt:lpstr>Biblijny plan dziejów – część wykonana </vt:lpstr>
      <vt:lpstr>Biblijny plan dziejów – część zaplanowana </vt:lpstr>
      <vt:lpstr>Abstrakt - działania Pana Jezusa na ziemi</vt:lpstr>
      <vt:lpstr>Jezus a życie człowieka</vt:lpstr>
      <vt:lpstr>Jezus a życie człowieka</vt:lpstr>
      <vt:lpstr>Stare obrazki</vt:lpstr>
      <vt:lpstr>1Tes 4:13-5:11</vt:lpstr>
      <vt:lpstr>Prezentacja programu PowerPoint</vt:lpstr>
      <vt:lpstr>Prezentacja programu PowerPoint</vt:lpstr>
      <vt:lpstr>Symbolika Świąt Pana a dzieło Jezusa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ssss</dc:title>
  <dc:creator>Wojciech Apel</dc:creator>
  <cp:lastModifiedBy>Wojciech Apel</cp:lastModifiedBy>
  <cp:revision>44</cp:revision>
  <cp:lastPrinted>2020-04-03T21:39:10Z</cp:lastPrinted>
  <dcterms:created xsi:type="dcterms:W3CDTF">2020-04-03T17:00:40Z</dcterms:created>
  <dcterms:modified xsi:type="dcterms:W3CDTF">2021-04-12T11:02:31Z</dcterms:modified>
</cp:coreProperties>
</file>